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312" r:id="rId2"/>
    <p:sldId id="421" r:id="rId3"/>
    <p:sldId id="439" r:id="rId4"/>
    <p:sldId id="405" r:id="rId5"/>
    <p:sldId id="406" r:id="rId6"/>
    <p:sldId id="407" r:id="rId7"/>
    <p:sldId id="415" r:id="rId8"/>
    <p:sldId id="441" r:id="rId9"/>
    <p:sldId id="408" r:id="rId10"/>
    <p:sldId id="442" r:id="rId11"/>
    <p:sldId id="409" r:id="rId12"/>
    <p:sldId id="443" r:id="rId13"/>
    <p:sldId id="438" r:id="rId14"/>
    <p:sldId id="446" r:id="rId15"/>
    <p:sldId id="445" r:id="rId16"/>
    <p:sldId id="440" r:id="rId17"/>
    <p:sldId id="444" r:id="rId18"/>
    <p:sldId id="437" r:id="rId19"/>
    <p:sldId id="430" r:id="rId20"/>
    <p:sldId id="270" r:id="rId21"/>
    <p:sldId id="44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4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p:restoredTop sz="94646"/>
  </p:normalViewPr>
  <p:slideViewPr>
    <p:cSldViewPr snapToGrid="0" snapToObjects="1">
      <p:cViewPr varScale="1">
        <p:scale>
          <a:sx n="103" d="100"/>
          <a:sy n="103" d="100"/>
        </p:scale>
        <p:origin x="240" y="18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A502F7-AA93-F449-BE45-A166D1EE20DA}" type="datetimeFigureOut">
              <a:rPr lang="en-US" smtClean="0"/>
              <a:t>11/13/18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CA75D5-3C2A-7D48-AD09-9F38C957B779}" type="slidenum">
              <a:rPr lang="en-US" smtClean="0"/>
              <a:t>‹#›</a:t>
            </a:fld>
            <a:endParaRPr lang="en-US"/>
          </a:p>
        </p:txBody>
      </p:sp>
    </p:spTree>
    <p:extLst>
      <p:ext uri="{BB962C8B-B14F-4D97-AF65-F5344CB8AC3E}">
        <p14:creationId xmlns:p14="http://schemas.microsoft.com/office/powerpoint/2010/main" val="1005060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solidFill>
                  <a:srgbClr val="900403"/>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23418F5D-ED3B-2B4B-8505-BDAF06C36E55}" type="datetime1">
              <a:rPr lang="en-US" smtClean="0"/>
              <a:t>11/13/18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23B4-8D53-1541-9A4E-DD962F6FA6A2}" type="slidenum">
              <a:rPr lang="en-US" smtClean="0"/>
              <a:t>‹#›</a:t>
            </a:fld>
            <a:endParaRPr lang="en-US"/>
          </a:p>
        </p:txBody>
      </p:sp>
      <p:pic>
        <p:nvPicPr>
          <p:cNvPr id="7" name="Picture 6">
            <a:extLst>
              <a:ext uri="{FF2B5EF4-FFF2-40B4-BE49-F238E27FC236}">
                <a16:creationId xmlns:a16="http://schemas.microsoft.com/office/drawing/2014/main" id="{1D0D5B33-0E7F-234E-A2E6-19C7AEA6F522}"/>
              </a:ext>
            </a:extLst>
          </p:cNvPr>
          <p:cNvPicPr>
            <a:picLocks noChangeAspect="1"/>
          </p:cNvPicPr>
          <p:nvPr userDrawn="1"/>
        </p:nvPicPr>
        <p:blipFill>
          <a:blip r:embed="rId2"/>
          <a:stretch>
            <a:fillRect/>
          </a:stretch>
        </p:blipFill>
        <p:spPr>
          <a:xfrm>
            <a:off x="9430855" y="5638543"/>
            <a:ext cx="2405888" cy="549170"/>
          </a:xfrm>
          <a:prstGeom prst="rect">
            <a:avLst/>
          </a:prstGeom>
        </p:spPr>
      </p:pic>
      <p:pic>
        <p:nvPicPr>
          <p:cNvPr id="8" name="Picture 7">
            <a:extLst>
              <a:ext uri="{FF2B5EF4-FFF2-40B4-BE49-F238E27FC236}">
                <a16:creationId xmlns:a16="http://schemas.microsoft.com/office/drawing/2014/main" id="{D69681DB-7C04-0F42-81D8-10E2415980D1}"/>
              </a:ext>
            </a:extLst>
          </p:cNvPr>
          <p:cNvPicPr>
            <a:picLocks noChangeAspect="1"/>
          </p:cNvPicPr>
          <p:nvPr userDrawn="1"/>
        </p:nvPicPr>
        <p:blipFill>
          <a:blip r:embed="rId3"/>
          <a:stretch>
            <a:fillRect/>
          </a:stretch>
        </p:blipFill>
        <p:spPr>
          <a:xfrm>
            <a:off x="-24715" y="5784946"/>
            <a:ext cx="12286819" cy="1803400"/>
          </a:xfrm>
          <a:prstGeom prst="rect">
            <a:avLst/>
          </a:prstGeom>
        </p:spPr>
      </p:pic>
      <p:pic>
        <p:nvPicPr>
          <p:cNvPr id="9" name="Content Placeholder 4">
            <a:extLst>
              <a:ext uri="{FF2B5EF4-FFF2-40B4-BE49-F238E27FC236}">
                <a16:creationId xmlns:a16="http://schemas.microsoft.com/office/drawing/2014/main" id="{A9159CFF-E02A-A341-BE17-BCFAEAC52E92}"/>
              </a:ext>
            </a:extLst>
          </p:cNvPr>
          <p:cNvPicPr>
            <a:picLocks noChangeAspect="1"/>
          </p:cNvPicPr>
          <p:nvPr userDrawn="1"/>
        </p:nvPicPr>
        <p:blipFill>
          <a:blip r:embed="rId4"/>
          <a:stretch>
            <a:fillRect/>
          </a:stretch>
        </p:blipFill>
        <p:spPr>
          <a:xfrm>
            <a:off x="1991753" y="6206805"/>
            <a:ext cx="1665847" cy="1302389"/>
          </a:xfrm>
          <a:prstGeom prst="rect">
            <a:avLst/>
          </a:prstGeom>
        </p:spPr>
      </p:pic>
    </p:spTree>
    <p:extLst>
      <p:ext uri="{BB962C8B-B14F-4D97-AF65-F5344CB8AC3E}">
        <p14:creationId xmlns:p14="http://schemas.microsoft.com/office/powerpoint/2010/main" val="482209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5EFF34-BEE8-5B4E-ACAC-6FAF5A3C0FBF}" type="datetime1">
              <a:rPr lang="en-US" smtClean="0"/>
              <a:t>11/13/18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23B4-8D53-1541-9A4E-DD962F6FA6A2}" type="slidenum">
              <a:rPr lang="en-US" smtClean="0"/>
              <a:t>‹#›</a:t>
            </a:fld>
            <a:endParaRPr lang="en-US"/>
          </a:p>
        </p:txBody>
      </p:sp>
    </p:spTree>
    <p:extLst>
      <p:ext uri="{BB962C8B-B14F-4D97-AF65-F5344CB8AC3E}">
        <p14:creationId xmlns:p14="http://schemas.microsoft.com/office/powerpoint/2010/main" val="1305946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FCF37D-7508-4143-977C-B6AEAEDB2526}" type="datetime1">
              <a:rPr lang="en-US" smtClean="0"/>
              <a:t>11/13/18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23B4-8D53-1541-9A4E-DD962F6FA6A2}" type="slidenum">
              <a:rPr lang="en-US" smtClean="0"/>
              <a:t>‹#›</a:t>
            </a:fld>
            <a:endParaRPr lang="en-US"/>
          </a:p>
        </p:txBody>
      </p:sp>
    </p:spTree>
    <p:extLst>
      <p:ext uri="{BB962C8B-B14F-4D97-AF65-F5344CB8AC3E}">
        <p14:creationId xmlns:p14="http://schemas.microsoft.com/office/powerpoint/2010/main" val="17545581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solidFill>
                  <a:srgbClr val="900403"/>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1C4C74-7E55-1348-BE24-04C78B1347F6}" type="datetime1">
              <a:rPr lang="en-US" smtClean="0"/>
              <a:t>11/13/18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23B4-8D53-1541-9A4E-DD962F6FA6A2}" type="slidenum">
              <a:rPr lang="en-US" smtClean="0"/>
              <a:t>‹#›</a:t>
            </a:fld>
            <a:endParaRPr lang="en-US"/>
          </a:p>
        </p:txBody>
      </p:sp>
    </p:spTree>
    <p:extLst>
      <p:ext uri="{BB962C8B-B14F-4D97-AF65-F5344CB8AC3E}">
        <p14:creationId xmlns:p14="http://schemas.microsoft.com/office/powerpoint/2010/main" val="3381875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C9B47AE0-9CAD-FC45-9CE9-5593C0D6F448}"/>
              </a:ext>
            </a:extLst>
          </p:cNvPr>
          <p:cNvSpPr/>
          <p:nvPr userDrawn="1"/>
        </p:nvSpPr>
        <p:spPr>
          <a:xfrm>
            <a:off x="1611444" y="658369"/>
            <a:ext cx="9635676" cy="523130"/>
          </a:xfrm>
          <a:prstGeom prst="roundRect">
            <a:avLst/>
          </a:prstGeom>
          <a:noFill/>
          <a:ln w="31750">
            <a:solidFill>
              <a:srgbClr val="FFC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425"/>
              </a:solidFill>
            </a:endParaRP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91C4C74-7E55-1348-BE24-04C78B1347F6}" type="datetime1">
              <a:rPr lang="en-US" smtClean="0"/>
              <a:t>11/13/18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23B4-8D53-1541-9A4E-DD962F6FA6A2}" type="slidenum">
              <a:rPr lang="en-US" smtClean="0"/>
              <a:t>‹#›</a:t>
            </a:fld>
            <a:endParaRPr lang="en-US"/>
          </a:p>
        </p:txBody>
      </p:sp>
      <p:pic>
        <p:nvPicPr>
          <p:cNvPr id="7" name="Picture 6">
            <a:extLst>
              <a:ext uri="{FF2B5EF4-FFF2-40B4-BE49-F238E27FC236}">
                <a16:creationId xmlns:a16="http://schemas.microsoft.com/office/drawing/2014/main" id="{B97E7F2E-D260-9B45-A2D5-AC75810EC444}"/>
              </a:ext>
            </a:extLst>
          </p:cNvPr>
          <p:cNvPicPr>
            <a:picLocks noChangeAspect="1"/>
          </p:cNvPicPr>
          <p:nvPr userDrawn="1"/>
        </p:nvPicPr>
        <p:blipFill>
          <a:blip r:embed="rId2"/>
          <a:stretch>
            <a:fillRect/>
          </a:stretch>
        </p:blipFill>
        <p:spPr>
          <a:xfrm>
            <a:off x="-24715" y="5784946"/>
            <a:ext cx="12286819" cy="1803400"/>
          </a:xfrm>
          <a:prstGeom prst="rect">
            <a:avLst/>
          </a:prstGeom>
        </p:spPr>
      </p:pic>
      <p:pic>
        <p:nvPicPr>
          <p:cNvPr id="9" name="Content Placeholder 4">
            <a:extLst>
              <a:ext uri="{FF2B5EF4-FFF2-40B4-BE49-F238E27FC236}">
                <a16:creationId xmlns:a16="http://schemas.microsoft.com/office/drawing/2014/main" id="{51DB4C73-083B-FF40-911D-4405918CC48C}"/>
              </a:ext>
            </a:extLst>
          </p:cNvPr>
          <p:cNvPicPr>
            <a:picLocks noChangeAspect="1"/>
          </p:cNvPicPr>
          <p:nvPr userDrawn="1"/>
        </p:nvPicPr>
        <p:blipFill>
          <a:blip r:embed="rId3"/>
          <a:stretch>
            <a:fillRect/>
          </a:stretch>
        </p:blipFill>
        <p:spPr>
          <a:xfrm>
            <a:off x="1991753" y="6206805"/>
            <a:ext cx="1665847" cy="1302389"/>
          </a:xfrm>
          <a:prstGeom prst="rect">
            <a:avLst/>
          </a:prstGeom>
        </p:spPr>
      </p:pic>
      <p:sp>
        <p:nvSpPr>
          <p:cNvPr id="13" name="TextBox 12">
            <a:extLst>
              <a:ext uri="{FF2B5EF4-FFF2-40B4-BE49-F238E27FC236}">
                <a16:creationId xmlns:a16="http://schemas.microsoft.com/office/drawing/2014/main" id="{35A21A39-519A-5841-9BB8-66EE5F73ED18}"/>
              </a:ext>
            </a:extLst>
          </p:cNvPr>
          <p:cNvSpPr txBox="1"/>
          <p:nvPr userDrawn="1"/>
        </p:nvSpPr>
        <p:spPr>
          <a:xfrm>
            <a:off x="8063351" y="1042999"/>
            <a:ext cx="2360949" cy="276999"/>
          </a:xfrm>
          <a:prstGeom prst="rect">
            <a:avLst/>
          </a:prstGeom>
          <a:solidFill>
            <a:schemeClr val="bg1"/>
          </a:solidFill>
        </p:spPr>
        <p:txBody>
          <a:bodyPr wrap="square" rtlCol="0">
            <a:spAutoFit/>
          </a:bodyPr>
          <a:lstStyle/>
          <a:p>
            <a:pPr algn="ctr"/>
            <a:r>
              <a:rPr lang="en-US" sz="1200" b="1" i="1" dirty="0">
                <a:latin typeface="Arial" panose="020B0604020202020204" pitchFamily="34" charset="0"/>
                <a:cs typeface="Arial" panose="020B0604020202020204" pitchFamily="34" charset="0"/>
              </a:rPr>
              <a:t>Engage. Explore. Experience.</a:t>
            </a:r>
          </a:p>
        </p:txBody>
      </p:sp>
    </p:spTree>
    <p:extLst>
      <p:ext uri="{BB962C8B-B14F-4D97-AF65-F5344CB8AC3E}">
        <p14:creationId xmlns:p14="http://schemas.microsoft.com/office/powerpoint/2010/main" val="2046005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E64D50-C009-6947-BE6A-5DD3F0DB1453}" type="datetime1">
              <a:rPr lang="en-US" smtClean="0"/>
              <a:t>11/13/18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23B4-8D53-1541-9A4E-DD962F6FA6A2}" type="slidenum">
              <a:rPr lang="en-US" smtClean="0"/>
              <a:t>‹#›</a:t>
            </a:fld>
            <a:endParaRPr lang="en-US"/>
          </a:p>
        </p:txBody>
      </p:sp>
      <p:pic>
        <p:nvPicPr>
          <p:cNvPr id="7" name="Picture 6">
            <a:extLst>
              <a:ext uri="{FF2B5EF4-FFF2-40B4-BE49-F238E27FC236}">
                <a16:creationId xmlns:a16="http://schemas.microsoft.com/office/drawing/2014/main" id="{9B2C93B9-6684-754C-B628-60A006E1CBE9}"/>
              </a:ext>
            </a:extLst>
          </p:cNvPr>
          <p:cNvPicPr>
            <a:picLocks noChangeAspect="1"/>
          </p:cNvPicPr>
          <p:nvPr userDrawn="1"/>
        </p:nvPicPr>
        <p:blipFill>
          <a:blip r:embed="rId2"/>
          <a:stretch>
            <a:fillRect/>
          </a:stretch>
        </p:blipFill>
        <p:spPr>
          <a:xfrm>
            <a:off x="-24715" y="5784946"/>
            <a:ext cx="12286819" cy="1803400"/>
          </a:xfrm>
          <a:prstGeom prst="rect">
            <a:avLst/>
          </a:prstGeom>
        </p:spPr>
      </p:pic>
      <p:pic>
        <p:nvPicPr>
          <p:cNvPr id="9" name="Content Placeholder 4">
            <a:extLst>
              <a:ext uri="{FF2B5EF4-FFF2-40B4-BE49-F238E27FC236}">
                <a16:creationId xmlns:a16="http://schemas.microsoft.com/office/drawing/2014/main" id="{2E8026B6-BE79-7243-8428-81518F51EADB}"/>
              </a:ext>
            </a:extLst>
          </p:cNvPr>
          <p:cNvPicPr>
            <a:picLocks noChangeAspect="1"/>
          </p:cNvPicPr>
          <p:nvPr userDrawn="1"/>
        </p:nvPicPr>
        <p:blipFill>
          <a:blip r:embed="rId3"/>
          <a:stretch>
            <a:fillRect/>
          </a:stretch>
        </p:blipFill>
        <p:spPr>
          <a:xfrm>
            <a:off x="1991753" y="6206805"/>
            <a:ext cx="1665847" cy="1302389"/>
          </a:xfrm>
          <a:prstGeom prst="rect">
            <a:avLst/>
          </a:prstGeom>
        </p:spPr>
      </p:pic>
    </p:spTree>
    <p:extLst>
      <p:ext uri="{BB962C8B-B14F-4D97-AF65-F5344CB8AC3E}">
        <p14:creationId xmlns:p14="http://schemas.microsoft.com/office/powerpoint/2010/main" val="1714282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A72199-421A-7844-9B40-C6D3F9E553E6}" type="datetime1">
              <a:rPr lang="en-US" smtClean="0"/>
              <a:t>11/13/18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23B4-8D53-1541-9A4E-DD962F6FA6A2}" type="slidenum">
              <a:rPr lang="en-US" smtClean="0"/>
              <a:t>‹#›</a:t>
            </a:fld>
            <a:endParaRPr lang="en-US"/>
          </a:p>
        </p:txBody>
      </p:sp>
      <p:pic>
        <p:nvPicPr>
          <p:cNvPr id="8" name="Picture 7">
            <a:extLst>
              <a:ext uri="{FF2B5EF4-FFF2-40B4-BE49-F238E27FC236}">
                <a16:creationId xmlns:a16="http://schemas.microsoft.com/office/drawing/2014/main" id="{D24FCFA2-98D2-7A4F-A011-7A74037C59B5}"/>
              </a:ext>
            </a:extLst>
          </p:cNvPr>
          <p:cNvPicPr>
            <a:picLocks noChangeAspect="1"/>
          </p:cNvPicPr>
          <p:nvPr userDrawn="1"/>
        </p:nvPicPr>
        <p:blipFill>
          <a:blip r:embed="rId2"/>
          <a:stretch>
            <a:fillRect/>
          </a:stretch>
        </p:blipFill>
        <p:spPr>
          <a:xfrm>
            <a:off x="-24715" y="5784946"/>
            <a:ext cx="12286819" cy="1803400"/>
          </a:xfrm>
          <a:prstGeom prst="rect">
            <a:avLst/>
          </a:prstGeom>
        </p:spPr>
      </p:pic>
      <p:pic>
        <p:nvPicPr>
          <p:cNvPr id="9" name="Content Placeholder 4">
            <a:extLst>
              <a:ext uri="{FF2B5EF4-FFF2-40B4-BE49-F238E27FC236}">
                <a16:creationId xmlns:a16="http://schemas.microsoft.com/office/drawing/2014/main" id="{E037C4AD-49E4-6E42-8381-C052B842E833}"/>
              </a:ext>
            </a:extLst>
          </p:cNvPr>
          <p:cNvPicPr>
            <a:picLocks noChangeAspect="1"/>
          </p:cNvPicPr>
          <p:nvPr userDrawn="1"/>
        </p:nvPicPr>
        <p:blipFill>
          <a:blip r:embed="rId3"/>
          <a:stretch>
            <a:fillRect/>
          </a:stretch>
        </p:blipFill>
        <p:spPr>
          <a:xfrm>
            <a:off x="1991753" y="6206805"/>
            <a:ext cx="1665847" cy="1302389"/>
          </a:xfrm>
          <a:prstGeom prst="rect">
            <a:avLst/>
          </a:prstGeom>
        </p:spPr>
      </p:pic>
    </p:spTree>
    <p:extLst>
      <p:ext uri="{BB962C8B-B14F-4D97-AF65-F5344CB8AC3E}">
        <p14:creationId xmlns:p14="http://schemas.microsoft.com/office/powerpoint/2010/main" val="1311554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31FA4C-6873-BB4C-834B-0577CD2A9924}" type="datetime1">
              <a:rPr lang="en-US" smtClean="0"/>
              <a:t>11/13/18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2223B4-8D53-1541-9A4E-DD962F6FA6A2}" type="slidenum">
              <a:rPr lang="en-US" smtClean="0"/>
              <a:t>‹#›</a:t>
            </a:fld>
            <a:endParaRPr lang="en-US"/>
          </a:p>
        </p:txBody>
      </p:sp>
      <p:pic>
        <p:nvPicPr>
          <p:cNvPr id="10" name="Picture 9">
            <a:extLst>
              <a:ext uri="{FF2B5EF4-FFF2-40B4-BE49-F238E27FC236}">
                <a16:creationId xmlns:a16="http://schemas.microsoft.com/office/drawing/2014/main" id="{22FD0914-E52C-BD4B-BFBA-B2904F34801B}"/>
              </a:ext>
            </a:extLst>
          </p:cNvPr>
          <p:cNvPicPr>
            <a:picLocks noChangeAspect="1"/>
          </p:cNvPicPr>
          <p:nvPr userDrawn="1"/>
        </p:nvPicPr>
        <p:blipFill>
          <a:blip r:embed="rId2"/>
          <a:stretch>
            <a:fillRect/>
          </a:stretch>
        </p:blipFill>
        <p:spPr>
          <a:xfrm>
            <a:off x="-24715" y="5784946"/>
            <a:ext cx="12286819" cy="1803400"/>
          </a:xfrm>
          <a:prstGeom prst="rect">
            <a:avLst/>
          </a:prstGeom>
        </p:spPr>
      </p:pic>
      <p:pic>
        <p:nvPicPr>
          <p:cNvPr id="11" name="Content Placeholder 4">
            <a:extLst>
              <a:ext uri="{FF2B5EF4-FFF2-40B4-BE49-F238E27FC236}">
                <a16:creationId xmlns:a16="http://schemas.microsoft.com/office/drawing/2014/main" id="{AAF6342B-6973-2347-86A1-3F5B53560FE4}"/>
              </a:ext>
            </a:extLst>
          </p:cNvPr>
          <p:cNvPicPr>
            <a:picLocks noChangeAspect="1"/>
          </p:cNvPicPr>
          <p:nvPr userDrawn="1"/>
        </p:nvPicPr>
        <p:blipFill>
          <a:blip r:embed="rId3"/>
          <a:stretch>
            <a:fillRect/>
          </a:stretch>
        </p:blipFill>
        <p:spPr>
          <a:xfrm>
            <a:off x="1991753" y="6206805"/>
            <a:ext cx="1665847" cy="1302389"/>
          </a:xfrm>
          <a:prstGeom prst="rect">
            <a:avLst/>
          </a:prstGeom>
        </p:spPr>
      </p:pic>
    </p:spTree>
    <p:extLst>
      <p:ext uri="{BB962C8B-B14F-4D97-AF65-F5344CB8AC3E}">
        <p14:creationId xmlns:p14="http://schemas.microsoft.com/office/powerpoint/2010/main" val="1521370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A10A53-8750-B549-B499-C9E82FA185A3}" type="datetime1">
              <a:rPr lang="en-US" smtClean="0"/>
              <a:t>11/13/18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2223B4-8D53-1541-9A4E-DD962F6FA6A2}" type="slidenum">
              <a:rPr lang="en-US" smtClean="0"/>
              <a:t>‹#›</a:t>
            </a:fld>
            <a:endParaRPr lang="en-US"/>
          </a:p>
        </p:txBody>
      </p:sp>
      <p:pic>
        <p:nvPicPr>
          <p:cNvPr id="6" name="Picture 5">
            <a:extLst>
              <a:ext uri="{FF2B5EF4-FFF2-40B4-BE49-F238E27FC236}">
                <a16:creationId xmlns:a16="http://schemas.microsoft.com/office/drawing/2014/main" id="{B3174741-6717-1748-A0CF-151638FF4FB7}"/>
              </a:ext>
            </a:extLst>
          </p:cNvPr>
          <p:cNvPicPr>
            <a:picLocks noChangeAspect="1"/>
          </p:cNvPicPr>
          <p:nvPr userDrawn="1"/>
        </p:nvPicPr>
        <p:blipFill>
          <a:blip r:embed="rId2"/>
          <a:stretch>
            <a:fillRect/>
          </a:stretch>
        </p:blipFill>
        <p:spPr>
          <a:xfrm>
            <a:off x="-24715" y="5784946"/>
            <a:ext cx="12286819" cy="1803400"/>
          </a:xfrm>
          <a:prstGeom prst="rect">
            <a:avLst/>
          </a:prstGeom>
        </p:spPr>
      </p:pic>
      <p:pic>
        <p:nvPicPr>
          <p:cNvPr id="7" name="Content Placeholder 4">
            <a:extLst>
              <a:ext uri="{FF2B5EF4-FFF2-40B4-BE49-F238E27FC236}">
                <a16:creationId xmlns:a16="http://schemas.microsoft.com/office/drawing/2014/main" id="{26B325BF-EF5E-4E44-A9CB-BA989756249A}"/>
              </a:ext>
            </a:extLst>
          </p:cNvPr>
          <p:cNvPicPr>
            <a:picLocks noChangeAspect="1"/>
          </p:cNvPicPr>
          <p:nvPr userDrawn="1"/>
        </p:nvPicPr>
        <p:blipFill>
          <a:blip r:embed="rId3"/>
          <a:stretch>
            <a:fillRect/>
          </a:stretch>
        </p:blipFill>
        <p:spPr>
          <a:xfrm>
            <a:off x="1991753" y="6206805"/>
            <a:ext cx="1665847" cy="1302389"/>
          </a:xfrm>
          <a:prstGeom prst="rect">
            <a:avLst/>
          </a:prstGeom>
        </p:spPr>
      </p:pic>
    </p:spTree>
    <p:extLst>
      <p:ext uri="{BB962C8B-B14F-4D97-AF65-F5344CB8AC3E}">
        <p14:creationId xmlns:p14="http://schemas.microsoft.com/office/powerpoint/2010/main" val="1736381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08BBE-58C6-9E42-9F42-34F335849BD8}" type="datetime1">
              <a:rPr lang="en-US" smtClean="0"/>
              <a:t>11/13/18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2223B4-8D53-1541-9A4E-DD962F6FA6A2}" type="slidenum">
              <a:rPr lang="en-US" smtClean="0"/>
              <a:t>‹#›</a:t>
            </a:fld>
            <a:endParaRPr lang="en-US"/>
          </a:p>
        </p:txBody>
      </p:sp>
    </p:spTree>
    <p:extLst>
      <p:ext uri="{BB962C8B-B14F-4D97-AF65-F5344CB8AC3E}">
        <p14:creationId xmlns:p14="http://schemas.microsoft.com/office/powerpoint/2010/main" val="1207549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9AD67B-8268-114B-98AE-AC880B95AB65}" type="datetime1">
              <a:rPr lang="en-US" smtClean="0"/>
              <a:t>11/13/18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23B4-8D53-1541-9A4E-DD962F6FA6A2}" type="slidenum">
              <a:rPr lang="en-US" smtClean="0"/>
              <a:t>‹#›</a:t>
            </a:fld>
            <a:endParaRPr lang="en-US"/>
          </a:p>
        </p:txBody>
      </p:sp>
    </p:spTree>
    <p:extLst>
      <p:ext uri="{BB962C8B-B14F-4D97-AF65-F5344CB8AC3E}">
        <p14:creationId xmlns:p14="http://schemas.microsoft.com/office/powerpoint/2010/main" val="1562015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93BAD0D-BA14-B142-89B6-077DF32BFA5C}" type="datetime1">
              <a:rPr lang="en-US" smtClean="0"/>
              <a:t>11/13/18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23B4-8D53-1541-9A4E-DD962F6FA6A2}" type="slidenum">
              <a:rPr lang="en-US" smtClean="0"/>
              <a:t>‹#›</a:t>
            </a:fld>
            <a:endParaRPr lang="en-US"/>
          </a:p>
        </p:txBody>
      </p:sp>
    </p:spTree>
    <p:extLst>
      <p:ext uri="{BB962C8B-B14F-4D97-AF65-F5344CB8AC3E}">
        <p14:creationId xmlns:p14="http://schemas.microsoft.com/office/powerpoint/2010/main" val="1961651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2B45D7-8F8E-374E-B56B-33E9F92B4785}" type="datetime1">
              <a:rPr lang="en-US" smtClean="0"/>
              <a:t>11/13/18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2223B4-8D53-1541-9A4E-DD962F6FA6A2}" type="slidenum">
              <a:rPr lang="en-US" smtClean="0"/>
              <a:t>‹#›</a:t>
            </a:fld>
            <a:endParaRPr lang="en-US"/>
          </a:p>
        </p:txBody>
      </p:sp>
      <p:pic>
        <p:nvPicPr>
          <p:cNvPr id="7" name="Picture 6">
            <a:extLst>
              <a:ext uri="{FF2B5EF4-FFF2-40B4-BE49-F238E27FC236}">
                <a16:creationId xmlns:a16="http://schemas.microsoft.com/office/drawing/2014/main" id="{D309F94A-5C51-A946-A74E-A4CCAFDF206F}"/>
              </a:ext>
            </a:extLst>
          </p:cNvPr>
          <p:cNvPicPr>
            <a:picLocks noChangeAspect="1"/>
          </p:cNvPicPr>
          <p:nvPr userDrawn="1"/>
        </p:nvPicPr>
        <p:blipFill>
          <a:blip r:embed="rId14"/>
          <a:stretch>
            <a:fillRect/>
          </a:stretch>
        </p:blipFill>
        <p:spPr>
          <a:xfrm>
            <a:off x="-24715" y="5784946"/>
            <a:ext cx="12286819" cy="1803400"/>
          </a:xfrm>
          <a:prstGeom prst="rect">
            <a:avLst/>
          </a:prstGeom>
        </p:spPr>
      </p:pic>
      <p:pic>
        <p:nvPicPr>
          <p:cNvPr id="8" name="Picture 7">
            <a:extLst>
              <a:ext uri="{FF2B5EF4-FFF2-40B4-BE49-F238E27FC236}">
                <a16:creationId xmlns:a16="http://schemas.microsoft.com/office/drawing/2014/main" id="{DBBA425C-51BD-464A-A3D4-275E0F49AD53}"/>
              </a:ext>
            </a:extLst>
          </p:cNvPr>
          <p:cNvPicPr>
            <a:picLocks noChangeAspect="1"/>
          </p:cNvPicPr>
          <p:nvPr userDrawn="1"/>
        </p:nvPicPr>
        <p:blipFill>
          <a:blip r:embed="rId15"/>
          <a:stretch>
            <a:fillRect/>
          </a:stretch>
        </p:blipFill>
        <p:spPr>
          <a:xfrm>
            <a:off x="9430855" y="5638543"/>
            <a:ext cx="2405888" cy="549170"/>
          </a:xfrm>
          <a:prstGeom prst="rect">
            <a:avLst/>
          </a:prstGeom>
        </p:spPr>
      </p:pic>
      <p:pic>
        <p:nvPicPr>
          <p:cNvPr id="9" name="Content Placeholder 4">
            <a:extLst>
              <a:ext uri="{FF2B5EF4-FFF2-40B4-BE49-F238E27FC236}">
                <a16:creationId xmlns:a16="http://schemas.microsoft.com/office/drawing/2014/main" id="{51ACE4AE-AEF6-5242-A3FC-B738A746E51A}"/>
              </a:ext>
            </a:extLst>
          </p:cNvPr>
          <p:cNvPicPr>
            <a:picLocks noChangeAspect="1"/>
          </p:cNvPicPr>
          <p:nvPr userDrawn="1"/>
        </p:nvPicPr>
        <p:blipFill>
          <a:blip r:embed="rId16"/>
          <a:stretch>
            <a:fillRect/>
          </a:stretch>
        </p:blipFill>
        <p:spPr>
          <a:xfrm>
            <a:off x="1991753" y="6206805"/>
            <a:ext cx="1665847" cy="1302389"/>
          </a:xfrm>
          <a:prstGeom prst="rect">
            <a:avLst/>
          </a:prstGeom>
        </p:spPr>
      </p:pic>
    </p:spTree>
    <p:extLst>
      <p:ext uri="{BB962C8B-B14F-4D97-AF65-F5344CB8AC3E}">
        <p14:creationId xmlns:p14="http://schemas.microsoft.com/office/powerpoint/2010/main" val="112085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cur.org/what/events/students/ncur/past/abstract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cur.org/who/organization/missi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hyperlink" Target="http://www.cur.org/who/organization/missio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hyperlink" Target="mailto:abuddie@kennesaw.edu"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theprofessorisin.com/2011/07/12/how-tosday-how-to-write-a-paper-abstract/" TargetMode="External"/><Relationship Id="rId2" Type="http://schemas.openxmlformats.org/officeDocument/2006/relationships/hyperlink" Target="https://bakercatherine.wordpress.com/2017/03/15/how-to-write-a-conference-abstract-a-five-part-plan-for-pitching-your-research-at-almost-anything/" TargetMode="External"/><Relationship Id="rId1" Type="http://schemas.openxmlformats.org/officeDocument/2006/relationships/slideLayout" Target="../slideLayouts/slideLayout2.xml"/><Relationship Id="rId4" Type="http://schemas.openxmlformats.org/officeDocument/2006/relationships/hyperlink" Target="https://urc.ucdavis.edu/conference/write.html"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www.cur.org/what/events/students/ncur/2019/ncur_2019_abstract_guidelin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mailto:abuddie@kennesaw.edu" TargetMode="External"/><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www.cur.org/what/events/students/ncur/past/abstracts/" TargetMode="External"/><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888" y="101306"/>
            <a:ext cx="11641723" cy="1988361"/>
          </a:xfrm>
        </p:spPr>
        <p:txBody>
          <a:bodyPr anchor="ctr">
            <a:noAutofit/>
          </a:bodyPr>
          <a:lstStyle/>
          <a:p>
            <a:r>
              <a:rPr lang="en-US" sz="5000" dirty="0">
                <a:solidFill>
                  <a:schemeClr val="tx1"/>
                </a:solidFill>
              </a:rPr>
              <a:t>Writing an Effective NCUR Abstract</a:t>
            </a:r>
          </a:p>
        </p:txBody>
      </p:sp>
      <p:sp>
        <p:nvSpPr>
          <p:cNvPr id="3" name="Subtitle 2"/>
          <p:cNvSpPr>
            <a:spLocks noGrp="1"/>
          </p:cNvSpPr>
          <p:nvPr>
            <p:ph type="subTitle" idx="1"/>
          </p:nvPr>
        </p:nvSpPr>
        <p:spPr>
          <a:xfrm>
            <a:off x="3565715" y="2236070"/>
            <a:ext cx="8626285" cy="3337947"/>
          </a:xfrm>
        </p:spPr>
        <p:txBody>
          <a:bodyPr anchor="ctr">
            <a:normAutofit fontScale="85000" lnSpcReduction="20000"/>
          </a:bodyPr>
          <a:lstStyle/>
          <a:p>
            <a:r>
              <a:rPr lang="en-US" sz="3000" dirty="0"/>
              <a:t>Amy M. Buddie, PhD</a:t>
            </a:r>
          </a:p>
          <a:p>
            <a:r>
              <a:rPr lang="en-US" sz="3000" dirty="0"/>
              <a:t>Director, Office of Undergraduate Research</a:t>
            </a:r>
          </a:p>
          <a:p>
            <a:endParaRPr lang="en-US" sz="3000" dirty="0"/>
          </a:p>
          <a:p>
            <a:r>
              <a:rPr lang="en-US" sz="3000" dirty="0"/>
              <a:t>Christopher T. </a:t>
            </a:r>
            <a:r>
              <a:rPr lang="en-US" sz="3000" dirty="0" err="1"/>
              <a:t>Cornelison</a:t>
            </a:r>
            <a:r>
              <a:rPr lang="en-US" sz="3000" dirty="0"/>
              <a:t>, PhD</a:t>
            </a:r>
          </a:p>
          <a:p>
            <a:r>
              <a:rPr lang="en-US" sz="3000" dirty="0"/>
              <a:t>Associate Director, Office of Undergraduate Research</a:t>
            </a:r>
          </a:p>
          <a:p>
            <a:endParaRPr lang="en-US" sz="3000" dirty="0"/>
          </a:p>
          <a:p>
            <a:r>
              <a:rPr lang="en-US" sz="3000" dirty="0"/>
              <a:t>Emily </a:t>
            </a:r>
            <a:r>
              <a:rPr lang="en-US" sz="3000" dirty="0" err="1"/>
              <a:t>Deibler</a:t>
            </a:r>
            <a:endParaRPr lang="en-US" sz="3000" dirty="0"/>
          </a:p>
          <a:p>
            <a:r>
              <a:rPr lang="en-US" sz="3000" dirty="0"/>
              <a:t>Graduate Intern, Office of Undergraduate Research</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2223B4-8D53-1541-9A4E-DD962F6FA6A2}" type="slidenum">
              <a:rPr kumimoji="0" lang="en-US" sz="1200" b="0" i="0" u="none" strike="noStrike" kern="1200" cap="none" spc="0" normalizeH="0" baseline="0" noProof="0" smtClean="0">
                <a:ln>
                  <a:noFill/>
                </a:ln>
                <a:solidFill>
                  <a:srgbClr val="000000">
                    <a:tint val="75000"/>
                  </a:srgb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000000">
                  <a:tint val="75000"/>
                </a:srgb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9EFDBD9-EF9E-E546-B6DA-09E974FAD2DF}"/>
              </a:ext>
            </a:extLst>
          </p:cNvPr>
          <p:cNvPicPr>
            <a:picLocks noChangeAspect="1"/>
          </p:cNvPicPr>
          <p:nvPr/>
        </p:nvPicPr>
        <p:blipFill>
          <a:blip r:embed="rId2"/>
          <a:stretch>
            <a:fillRect/>
          </a:stretch>
        </p:blipFill>
        <p:spPr>
          <a:xfrm>
            <a:off x="584645" y="2277564"/>
            <a:ext cx="2981070" cy="3428230"/>
          </a:xfrm>
          <a:prstGeom prst="rect">
            <a:avLst/>
          </a:prstGeom>
        </p:spPr>
      </p:pic>
      <p:pic>
        <p:nvPicPr>
          <p:cNvPr id="7" name="Picture 6">
            <a:extLst>
              <a:ext uri="{FF2B5EF4-FFF2-40B4-BE49-F238E27FC236}">
                <a16:creationId xmlns:a16="http://schemas.microsoft.com/office/drawing/2014/main" id="{02204AC2-CFCD-A244-A26D-0125D70C4B74}"/>
              </a:ext>
            </a:extLst>
          </p:cNvPr>
          <p:cNvPicPr>
            <a:picLocks noChangeAspect="1"/>
          </p:cNvPicPr>
          <p:nvPr/>
        </p:nvPicPr>
        <p:blipFill>
          <a:blip r:embed="rId3"/>
          <a:stretch>
            <a:fillRect/>
          </a:stretch>
        </p:blipFill>
        <p:spPr>
          <a:xfrm>
            <a:off x="-24715" y="5784946"/>
            <a:ext cx="12286819" cy="1803400"/>
          </a:xfrm>
          <a:prstGeom prst="rect">
            <a:avLst/>
          </a:prstGeom>
        </p:spPr>
      </p:pic>
      <p:pic>
        <p:nvPicPr>
          <p:cNvPr id="9" name="Content Placeholder 4">
            <a:extLst>
              <a:ext uri="{FF2B5EF4-FFF2-40B4-BE49-F238E27FC236}">
                <a16:creationId xmlns:a16="http://schemas.microsoft.com/office/drawing/2014/main" id="{729A6798-E253-8444-BB96-69349F6764EB}"/>
              </a:ext>
            </a:extLst>
          </p:cNvPr>
          <p:cNvPicPr>
            <a:picLocks noChangeAspect="1"/>
          </p:cNvPicPr>
          <p:nvPr/>
        </p:nvPicPr>
        <p:blipFill>
          <a:blip r:embed="rId4"/>
          <a:stretch>
            <a:fillRect/>
          </a:stretch>
        </p:blipFill>
        <p:spPr>
          <a:xfrm>
            <a:off x="1991753" y="6206805"/>
            <a:ext cx="1665847" cy="1302389"/>
          </a:xfrm>
          <a:prstGeom prst="rect">
            <a:avLst/>
          </a:prstGeom>
        </p:spPr>
      </p:pic>
      <p:pic>
        <p:nvPicPr>
          <p:cNvPr id="10" name="Picture 9">
            <a:extLst>
              <a:ext uri="{FF2B5EF4-FFF2-40B4-BE49-F238E27FC236}">
                <a16:creationId xmlns:a16="http://schemas.microsoft.com/office/drawing/2014/main" id="{869D2ACE-BBC4-C440-83C6-7C2905662D19}"/>
              </a:ext>
            </a:extLst>
          </p:cNvPr>
          <p:cNvPicPr>
            <a:picLocks noChangeAspect="1"/>
          </p:cNvPicPr>
          <p:nvPr/>
        </p:nvPicPr>
        <p:blipFill>
          <a:blip r:embed="rId5"/>
          <a:stretch>
            <a:fillRect/>
          </a:stretch>
        </p:blipFill>
        <p:spPr>
          <a:xfrm>
            <a:off x="9430855" y="5638543"/>
            <a:ext cx="2405888" cy="549170"/>
          </a:xfrm>
          <a:prstGeom prst="rect">
            <a:avLst/>
          </a:prstGeom>
        </p:spPr>
      </p:pic>
    </p:spTree>
    <p:extLst>
      <p:ext uri="{BB962C8B-B14F-4D97-AF65-F5344CB8AC3E}">
        <p14:creationId xmlns:p14="http://schemas.microsoft.com/office/powerpoint/2010/main" val="705978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5C7B0-B581-2943-A02E-BDE55B0C2245}"/>
              </a:ext>
            </a:extLst>
          </p:cNvPr>
          <p:cNvSpPr>
            <a:spLocks noGrp="1"/>
          </p:cNvSpPr>
          <p:nvPr>
            <p:ph type="title"/>
          </p:nvPr>
        </p:nvSpPr>
        <p:spPr/>
        <p:txBody>
          <a:bodyPr anchor="ctr"/>
          <a:lstStyle/>
          <a:p>
            <a:pPr algn="ctr"/>
            <a:r>
              <a:rPr lang="en-US" dirty="0"/>
              <a:t>Education</a:t>
            </a:r>
          </a:p>
        </p:txBody>
      </p:sp>
      <p:sp>
        <p:nvSpPr>
          <p:cNvPr id="4" name="Slide Number Placeholder 3">
            <a:extLst>
              <a:ext uri="{FF2B5EF4-FFF2-40B4-BE49-F238E27FC236}">
                <a16:creationId xmlns:a16="http://schemas.microsoft.com/office/drawing/2014/main" id="{50654060-E08F-524D-AFCD-F67C789B9B80}"/>
              </a:ext>
            </a:extLst>
          </p:cNvPr>
          <p:cNvSpPr>
            <a:spLocks noGrp="1"/>
          </p:cNvSpPr>
          <p:nvPr>
            <p:ph type="sldNum" sz="quarter" idx="12"/>
          </p:nvPr>
        </p:nvSpPr>
        <p:spPr/>
        <p:txBody>
          <a:bodyPr/>
          <a:lstStyle/>
          <a:p>
            <a:fld id="{872223B4-8D53-1541-9A4E-DD962F6FA6A2}" type="slidenum">
              <a:rPr lang="en-US" smtClean="0"/>
              <a:t>10</a:t>
            </a:fld>
            <a:endParaRPr lang="en-US"/>
          </a:p>
        </p:txBody>
      </p:sp>
    </p:spTree>
    <p:extLst>
      <p:ext uri="{BB962C8B-B14F-4D97-AF65-F5344CB8AC3E}">
        <p14:creationId xmlns:p14="http://schemas.microsoft.com/office/powerpoint/2010/main" val="4133743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478" y="1937982"/>
            <a:ext cx="11887200" cy="3894469"/>
          </a:xfrm>
        </p:spPr>
        <p:txBody>
          <a:bodyPr>
            <a:normAutofit fontScale="62500" lnSpcReduction="20000"/>
          </a:bodyPr>
          <a:lstStyle/>
          <a:p>
            <a:pPr marL="0" indent="0">
              <a:buNone/>
            </a:pPr>
            <a:r>
              <a:rPr lang="en-US" dirty="0">
                <a:solidFill>
                  <a:srgbClr val="FF0000"/>
                </a:solidFill>
              </a:rPr>
              <a:t>While the existing research reveals that engagement is an important factor contributing to students’ success, recent studies offer a limited range of work addressing engagement of elementary students across different types of schools. </a:t>
            </a:r>
            <a:r>
              <a:rPr lang="en-US" dirty="0">
                <a:solidFill>
                  <a:srgbClr val="00B0F0"/>
                </a:solidFill>
              </a:rPr>
              <a:t>This study explores and compares levels of behavioral engagement and the development of transferable skills among elementary students attending a Public Conventional School, a Public Montessori School, and a Private Montessori School. Since the studies involving Montessori schools, while limited, reveal positive outcome for the students, I inquire whether alternative schools such as Montessori schools foster students’ behavioral engagement more effectively than conventional schools do and whether those alternative schools ultimately provide for a greater development of transferable skills. </a:t>
            </a:r>
            <a:r>
              <a:rPr lang="en-US" dirty="0">
                <a:solidFill>
                  <a:srgbClr val="00B050"/>
                </a:solidFill>
              </a:rPr>
              <a:t>A total of 63 elementary school children attending three different types of schools participated in the study. Data on students’ behavioral engagement was collected through two thirty minute periods of observations, On/Off Task assessments as well as Attendance List, Extracurricular Activities, and Overall Task Completion reports. Data on transferable skills was collected through teacher and parents’ questionnaires.</a:t>
            </a:r>
            <a:r>
              <a:rPr lang="en-US" dirty="0"/>
              <a:t> </a:t>
            </a:r>
            <a:r>
              <a:rPr lang="en-US" dirty="0">
                <a:solidFill>
                  <a:srgbClr val="7030A0"/>
                </a:solidFill>
              </a:rPr>
              <a:t>The analysis of On/Off task assessment, non-academic engagement, and the answers to teachers’ survey found a significant difference between students’ levels of engagement and transferable skills across these three schools confirming the research inquiry. This study not only expands on the prior research addressing engagement but it also provides an insight regarding the current status of elementary students’ engagement and development of students’ transferable skills in different types of schools. Furthermore, these findings can help us to identify the areas for potential improvement in our educational approaches as well as open discussions, across fields, exploring new methods of teaching which address the child’s fullest potential.</a:t>
            </a:r>
          </a:p>
        </p:txBody>
      </p:sp>
      <p:sp>
        <p:nvSpPr>
          <p:cNvPr id="4" name="Slide Number Placeholder 3"/>
          <p:cNvSpPr>
            <a:spLocks noGrp="1"/>
          </p:cNvSpPr>
          <p:nvPr>
            <p:ph type="sldNum" sz="quarter" idx="12"/>
          </p:nvPr>
        </p:nvSpPr>
        <p:spPr/>
        <p:txBody>
          <a:bodyPr/>
          <a:lstStyle/>
          <a:p>
            <a:fld id="{233C1090-26DE-EA42-8D55-8726C5069B26}" type="slidenum">
              <a:rPr lang="en-US" smtClean="0"/>
              <a:t>11</a:t>
            </a:fld>
            <a:endParaRPr lang="en-US"/>
          </a:p>
        </p:txBody>
      </p:sp>
      <p:sp>
        <p:nvSpPr>
          <p:cNvPr id="7" name="TextBox 6"/>
          <p:cNvSpPr txBox="1"/>
          <p:nvPr/>
        </p:nvSpPr>
        <p:spPr>
          <a:xfrm>
            <a:off x="136478" y="5832450"/>
            <a:ext cx="11887200" cy="646331"/>
          </a:xfrm>
          <a:prstGeom prst="rect">
            <a:avLst/>
          </a:prstGeom>
          <a:solidFill>
            <a:schemeClr val="bg1">
              <a:lumMod val="85000"/>
            </a:schemeClr>
          </a:solidFill>
          <a:ln>
            <a:solidFill>
              <a:schemeClr val="accent1"/>
            </a:solidFill>
          </a:ln>
        </p:spPr>
        <p:txBody>
          <a:bodyPr wrap="square" rtlCol="0">
            <a:spAutoFit/>
          </a:bodyPr>
          <a:lstStyle/>
          <a:p>
            <a:r>
              <a:rPr lang="en-US" dirty="0"/>
              <a:t>*274 words. </a:t>
            </a:r>
            <a:r>
              <a:rPr lang="en-US" dirty="0">
                <a:solidFill>
                  <a:srgbClr val="FF0000"/>
                </a:solidFill>
              </a:rPr>
              <a:t>Red font = #2 Abstract Guideline [research context]</a:t>
            </a:r>
            <a:r>
              <a:rPr lang="en-US" dirty="0"/>
              <a:t>. </a:t>
            </a:r>
            <a:r>
              <a:rPr lang="en-US" dirty="0">
                <a:solidFill>
                  <a:srgbClr val="00B0F0"/>
                </a:solidFill>
              </a:rPr>
              <a:t>Blue font = #1 Abstract Guideline [research question/purpose]</a:t>
            </a:r>
            <a:r>
              <a:rPr lang="en-US" dirty="0"/>
              <a:t>. </a:t>
            </a:r>
            <a:r>
              <a:rPr lang="en-US" dirty="0">
                <a:solidFill>
                  <a:srgbClr val="00B050"/>
                </a:solidFill>
              </a:rPr>
              <a:t>Green font = #3 Abstract Guideline [method]</a:t>
            </a:r>
            <a:r>
              <a:rPr lang="en-US" dirty="0"/>
              <a:t>. </a:t>
            </a:r>
            <a:r>
              <a:rPr lang="en-US" dirty="0">
                <a:solidFill>
                  <a:srgbClr val="7030A0"/>
                </a:solidFill>
              </a:rPr>
              <a:t>Purple font = #4 Abstract Guideline [results/conclusions]</a:t>
            </a:r>
            <a:r>
              <a:rPr lang="en-US" dirty="0"/>
              <a:t>. </a:t>
            </a:r>
          </a:p>
        </p:txBody>
      </p:sp>
      <p:pic>
        <p:nvPicPr>
          <p:cNvPr id="5" name="Picture 4"/>
          <p:cNvPicPr>
            <a:picLocks noChangeAspect="1"/>
          </p:cNvPicPr>
          <p:nvPr/>
        </p:nvPicPr>
        <p:blipFill>
          <a:blip r:embed="rId2"/>
          <a:stretch>
            <a:fillRect/>
          </a:stretch>
        </p:blipFill>
        <p:spPr>
          <a:xfrm>
            <a:off x="136478" y="180674"/>
            <a:ext cx="12055522" cy="1647902"/>
          </a:xfrm>
          <a:prstGeom prst="rect">
            <a:avLst/>
          </a:prstGeom>
        </p:spPr>
      </p:pic>
    </p:spTree>
    <p:extLst>
      <p:ext uri="{BB962C8B-B14F-4D97-AF65-F5344CB8AC3E}">
        <p14:creationId xmlns:p14="http://schemas.microsoft.com/office/powerpoint/2010/main" val="547882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5C7B0-B581-2943-A02E-BDE55B0C2245}"/>
              </a:ext>
            </a:extLst>
          </p:cNvPr>
          <p:cNvSpPr>
            <a:spLocks noGrp="1"/>
          </p:cNvSpPr>
          <p:nvPr>
            <p:ph type="title"/>
          </p:nvPr>
        </p:nvSpPr>
        <p:spPr/>
        <p:txBody>
          <a:bodyPr anchor="ctr"/>
          <a:lstStyle/>
          <a:p>
            <a:pPr algn="ctr"/>
            <a:r>
              <a:rPr lang="en-US" dirty="0"/>
              <a:t>Biology</a:t>
            </a:r>
          </a:p>
        </p:txBody>
      </p:sp>
      <p:sp>
        <p:nvSpPr>
          <p:cNvPr id="4" name="Slide Number Placeholder 3">
            <a:extLst>
              <a:ext uri="{FF2B5EF4-FFF2-40B4-BE49-F238E27FC236}">
                <a16:creationId xmlns:a16="http://schemas.microsoft.com/office/drawing/2014/main" id="{50654060-E08F-524D-AFCD-F67C789B9B80}"/>
              </a:ext>
            </a:extLst>
          </p:cNvPr>
          <p:cNvSpPr>
            <a:spLocks noGrp="1"/>
          </p:cNvSpPr>
          <p:nvPr>
            <p:ph type="sldNum" sz="quarter" idx="12"/>
          </p:nvPr>
        </p:nvSpPr>
        <p:spPr/>
        <p:txBody>
          <a:bodyPr/>
          <a:lstStyle/>
          <a:p>
            <a:fld id="{872223B4-8D53-1541-9A4E-DD962F6FA6A2}" type="slidenum">
              <a:rPr lang="en-US" smtClean="0"/>
              <a:t>12</a:t>
            </a:fld>
            <a:endParaRPr lang="en-US"/>
          </a:p>
        </p:txBody>
      </p:sp>
    </p:spTree>
    <p:extLst>
      <p:ext uri="{BB962C8B-B14F-4D97-AF65-F5344CB8AC3E}">
        <p14:creationId xmlns:p14="http://schemas.microsoft.com/office/powerpoint/2010/main" val="3129777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B1A40-D65E-4F43-B66C-009439557B28}"/>
              </a:ext>
            </a:extLst>
          </p:cNvPr>
          <p:cNvSpPr>
            <a:spLocks noGrp="1"/>
          </p:cNvSpPr>
          <p:nvPr>
            <p:ph type="title"/>
          </p:nvPr>
        </p:nvSpPr>
        <p:spPr>
          <a:xfrm>
            <a:off x="393700" y="675767"/>
            <a:ext cx="11798300" cy="1325563"/>
          </a:xfrm>
        </p:spPr>
        <p:txBody>
          <a:bodyPr>
            <a:noAutofit/>
          </a:bodyPr>
          <a:lstStyle/>
          <a:p>
            <a:pPr marL="11113" lvl="0" indent="-11113">
              <a:spcBef>
                <a:spcPts val="1000"/>
              </a:spcBef>
            </a:pPr>
            <a:r>
              <a:rPr lang="en-US" sz="2800" b="0" dirty="0">
                <a:solidFill>
                  <a:schemeClr val="bg1">
                    <a:lumMod val="50000"/>
                  </a:schemeClr>
                </a:solidFill>
                <a:latin typeface="Calibri" panose="020F0502020204030204"/>
                <a:ea typeface="+mn-ea"/>
                <a:cs typeface="+mn-cs"/>
              </a:rPr>
              <a:t>COMPARING DROUGHT RESPONSE IN TWO RIPARIAN SPECIES, AMERICAN SYCAMORE AND BLACK WILLOW, FOR USE IN RIPARIAN RESTORATION</a:t>
            </a:r>
            <a:br>
              <a:rPr lang="en-US" sz="2800" b="0" dirty="0">
                <a:solidFill>
                  <a:schemeClr val="bg1">
                    <a:lumMod val="50000"/>
                  </a:schemeClr>
                </a:solidFill>
                <a:latin typeface="Calibri" panose="020F0502020204030204"/>
                <a:ea typeface="+mn-ea"/>
                <a:cs typeface="+mn-cs"/>
              </a:rPr>
            </a:br>
            <a:r>
              <a:rPr lang="en-US" sz="2800" b="0" i="1" dirty="0">
                <a:solidFill>
                  <a:schemeClr val="bg1">
                    <a:lumMod val="50000"/>
                  </a:schemeClr>
                </a:solidFill>
                <a:latin typeface="Calibri" panose="020F0502020204030204"/>
                <a:ea typeface="+mn-ea"/>
                <a:cs typeface="+mn-cs"/>
              </a:rPr>
              <a:t>Joshua Hashemi, Chelsea Harris, Rueben Hilliard, Gage Allred, Paula Jackson Department of Biology and Physics Kennesaw State University 1000 Chastain Road, Kennesaw, GA 30144</a:t>
            </a:r>
            <a:br>
              <a:rPr lang="en-US" sz="3000" b="0" dirty="0">
                <a:solidFill>
                  <a:schemeClr val="bg1">
                    <a:lumMod val="50000"/>
                  </a:schemeClr>
                </a:solidFill>
                <a:latin typeface="Calibri" panose="020F0502020204030204"/>
                <a:ea typeface="+mn-ea"/>
                <a:cs typeface="+mn-cs"/>
              </a:rPr>
            </a:br>
            <a:endParaRPr lang="en-US" sz="3000" dirty="0">
              <a:solidFill>
                <a:schemeClr val="bg1">
                  <a:lumMod val="50000"/>
                </a:schemeClr>
              </a:solidFill>
            </a:endParaRPr>
          </a:p>
        </p:txBody>
      </p:sp>
      <p:sp>
        <p:nvSpPr>
          <p:cNvPr id="3" name="Content Placeholder 2">
            <a:extLst>
              <a:ext uri="{FF2B5EF4-FFF2-40B4-BE49-F238E27FC236}">
                <a16:creationId xmlns:a16="http://schemas.microsoft.com/office/drawing/2014/main" id="{12C31FFD-950B-2841-BE37-88C090370279}"/>
              </a:ext>
            </a:extLst>
          </p:cNvPr>
          <p:cNvSpPr>
            <a:spLocks noGrp="1"/>
          </p:cNvSpPr>
          <p:nvPr>
            <p:ph idx="1"/>
          </p:nvPr>
        </p:nvSpPr>
        <p:spPr>
          <a:xfrm>
            <a:off x="86497" y="2187574"/>
            <a:ext cx="11267303" cy="4351338"/>
          </a:xfrm>
        </p:spPr>
        <p:txBody>
          <a:bodyPr>
            <a:normAutofit fontScale="62500" lnSpcReduction="20000"/>
          </a:bodyPr>
          <a:lstStyle/>
          <a:p>
            <a:pPr marL="0" indent="0">
              <a:buNone/>
            </a:pPr>
            <a:r>
              <a:rPr lang="en-US" dirty="0">
                <a:solidFill>
                  <a:srgbClr val="FF0000"/>
                </a:solidFill>
              </a:rPr>
              <a:t>Background: Climate change is significantly affecting environmental systems and is expected to cause a greater frequency in severe droughts and flooding. In the southeast, Black Willow (Salix </a:t>
            </a:r>
            <a:r>
              <a:rPr lang="en-US" dirty="0" err="1">
                <a:solidFill>
                  <a:srgbClr val="FF0000"/>
                </a:solidFill>
              </a:rPr>
              <a:t>nigra</a:t>
            </a:r>
            <a:r>
              <a:rPr lang="en-US" dirty="0">
                <a:solidFill>
                  <a:srgbClr val="FF0000"/>
                </a:solidFill>
              </a:rPr>
              <a:t> Marshall) is used extensively in riparian restoration because of its drought and flood tolerance. However, less information has been collected on American Sycamore (</a:t>
            </a:r>
            <a:r>
              <a:rPr lang="en-US" dirty="0" err="1">
                <a:solidFill>
                  <a:srgbClr val="FF0000"/>
                </a:solidFill>
              </a:rPr>
              <a:t>Platanus</a:t>
            </a:r>
            <a:r>
              <a:rPr lang="en-US" dirty="0">
                <a:solidFill>
                  <a:srgbClr val="FF0000"/>
                </a:solidFill>
              </a:rPr>
              <a:t> </a:t>
            </a:r>
            <a:r>
              <a:rPr lang="en-US" dirty="0" err="1">
                <a:solidFill>
                  <a:srgbClr val="FF0000"/>
                </a:solidFill>
              </a:rPr>
              <a:t>occidentalis</a:t>
            </a:r>
            <a:r>
              <a:rPr lang="en-US" dirty="0">
                <a:solidFill>
                  <a:srgbClr val="FF0000"/>
                </a:solidFill>
              </a:rPr>
              <a:t> L.) and its potential use in restoration despite its nearly identical distribution across the United States. </a:t>
            </a:r>
            <a:r>
              <a:rPr lang="en-US" dirty="0">
                <a:solidFill>
                  <a:srgbClr val="00B0F0"/>
                </a:solidFill>
              </a:rPr>
              <a:t>The purpose of this research is to compare the ecophysiology of both species, looking into the feasibility of using American Sycamore for restoration. Research has included assessing differences in growth, water use, CO2 assimilation, and endomycorrhizal (AM) root colonization for trees of both species growing the field. </a:t>
            </a:r>
            <a:r>
              <a:rPr lang="en-US" dirty="0">
                <a:solidFill>
                  <a:srgbClr val="00B050"/>
                </a:solidFill>
              </a:rPr>
              <a:t>Methods: Water use was determined in the field with thermal dissipation probes. CO2 assimilation was determined from light curves generated using a LICOR 6400. For quantification of mycorrhizae colonization, field samples were collected from each species, stained with trypan blue, and analyzed using the root piece method. Greenhouse experiments were conducted using a randomized block design, and subjecting 10 individuals of each species to control, or drought conditions with and without mycorrhizae. Functionality of mycorrhizal fungi was suppressed with benomyl for the appropriate treatments. </a:t>
            </a:r>
            <a:r>
              <a:rPr lang="en-US" dirty="0">
                <a:solidFill>
                  <a:srgbClr val="7030A0"/>
                </a:solidFill>
              </a:rPr>
              <a:t>Results: Both species showed strong correlations of water use with vapor pressure deficit (VPD); with a higher correlation coefficient found for Salix (r = 0.77) compared to </a:t>
            </a:r>
            <a:r>
              <a:rPr lang="en-US" dirty="0" err="1">
                <a:solidFill>
                  <a:srgbClr val="7030A0"/>
                </a:solidFill>
              </a:rPr>
              <a:t>Platanus</a:t>
            </a:r>
            <a:r>
              <a:rPr lang="en-US" dirty="0">
                <a:solidFill>
                  <a:srgbClr val="7030A0"/>
                </a:solidFill>
              </a:rPr>
              <a:t> (r = 0.68; p &lt; 0.001 for both). Salix root samples exhibited higher levels of AM colonization (Chi squared p &lt; 0.05) compared to </a:t>
            </a:r>
            <a:r>
              <a:rPr lang="en-US" dirty="0" err="1">
                <a:solidFill>
                  <a:srgbClr val="7030A0"/>
                </a:solidFill>
              </a:rPr>
              <a:t>Platanus</a:t>
            </a:r>
            <a:r>
              <a:rPr lang="en-US" dirty="0">
                <a:solidFill>
                  <a:srgbClr val="7030A0"/>
                </a:solidFill>
              </a:rPr>
              <a:t>. Under field conditions Amax rates were similar for both species (~ 6 µmolm-2s-1), and preliminary results from greenhouse experiments showed no significant difference in Amax among treatments. Our results indicate </a:t>
            </a:r>
            <a:r>
              <a:rPr lang="en-US" dirty="0" err="1">
                <a:solidFill>
                  <a:srgbClr val="7030A0"/>
                </a:solidFill>
              </a:rPr>
              <a:t>Platanus</a:t>
            </a:r>
            <a:r>
              <a:rPr lang="en-US" dirty="0">
                <a:solidFill>
                  <a:srgbClr val="7030A0"/>
                </a:solidFill>
              </a:rPr>
              <a:t> as a viable and strong species to use in restoration alongside the more frequently used Salix.</a:t>
            </a:r>
            <a:br>
              <a:rPr lang="en-US" dirty="0">
                <a:solidFill>
                  <a:srgbClr val="7030A0"/>
                </a:solidFill>
              </a:rPr>
            </a:br>
            <a:endParaRPr lang="en-US" dirty="0">
              <a:solidFill>
                <a:srgbClr val="7030A0"/>
              </a:solidFill>
            </a:endParaRPr>
          </a:p>
        </p:txBody>
      </p:sp>
      <p:sp>
        <p:nvSpPr>
          <p:cNvPr id="4" name="Slide Number Placeholder 3">
            <a:extLst>
              <a:ext uri="{FF2B5EF4-FFF2-40B4-BE49-F238E27FC236}">
                <a16:creationId xmlns:a16="http://schemas.microsoft.com/office/drawing/2014/main" id="{77CA22FD-EF21-4547-85B0-863A97CE8377}"/>
              </a:ext>
            </a:extLst>
          </p:cNvPr>
          <p:cNvSpPr>
            <a:spLocks noGrp="1"/>
          </p:cNvSpPr>
          <p:nvPr>
            <p:ph type="sldNum" sz="quarter" idx="12"/>
          </p:nvPr>
        </p:nvSpPr>
        <p:spPr/>
        <p:txBody>
          <a:bodyPr/>
          <a:lstStyle/>
          <a:p>
            <a:fld id="{872223B4-8D53-1541-9A4E-DD962F6FA6A2}" type="slidenum">
              <a:rPr lang="en-US" smtClean="0"/>
              <a:t>13</a:t>
            </a:fld>
            <a:endParaRPr lang="en-US"/>
          </a:p>
        </p:txBody>
      </p:sp>
      <p:sp>
        <p:nvSpPr>
          <p:cNvPr id="5" name="TextBox 4">
            <a:extLst>
              <a:ext uri="{FF2B5EF4-FFF2-40B4-BE49-F238E27FC236}">
                <a16:creationId xmlns:a16="http://schemas.microsoft.com/office/drawing/2014/main" id="{531037D6-2308-2D4A-A22B-64ADD5AF438F}"/>
              </a:ext>
            </a:extLst>
          </p:cNvPr>
          <p:cNvSpPr txBox="1"/>
          <p:nvPr/>
        </p:nvSpPr>
        <p:spPr>
          <a:xfrm>
            <a:off x="152400" y="5983862"/>
            <a:ext cx="11887200" cy="646331"/>
          </a:xfrm>
          <a:prstGeom prst="rect">
            <a:avLst/>
          </a:prstGeom>
          <a:solidFill>
            <a:schemeClr val="bg1">
              <a:lumMod val="85000"/>
            </a:schemeClr>
          </a:solidFill>
          <a:ln>
            <a:solidFill>
              <a:schemeClr val="accent1"/>
            </a:solidFill>
          </a:ln>
        </p:spPr>
        <p:txBody>
          <a:bodyPr wrap="square" rtlCol="0">
            <a:spAutoFit/>
          </a:bodyPr>
          <a:lstStyle/>
          <a:p>
            <a:r>
              <a:rPr lang="en-US" dirty="0"/>
              <a:t>*300 words. </a:t>
            </a:r>
            <a:r>
              <a:rPr lang="en-US" dirty="0">
                <a:solidFill>
                  <a:srgbClr val="FF0000"/>
                </a:solidFill>
              </a:rPr>
              <a:t>Red font = #2 Abstract Guideline [research context]</a:t>
            </a:r>
            <a:r>
              <a:rPr lang="en-US" dirty="0"/>
              <a:t>. </a:t>
            </a:r>
            <a:r>
              <a:rPr lang="en-US" dirty="0">
                <a:solidFill>
                  <a:srgbClr val="00B0F0"/>
                </a:solidFill>
              </a:rPr>
              <a:t>Blue font = #1 Abstract Guideline [research question/purpose]</a:t>
            </a:r>
            <a:r>
              <a:rPr lang="en-US" dirty="0"/>
              <a:t>. </a:t>
            </a:r>
            <a:r>
              <a:rPr lang="en-US" dirty="0">
                <a:solidFill>
                  <a:srgbClr val="00B050"/>
                </a:solidFill>
              </a:rPr>
              <a:t>Green font = #3 Abstract Guideline [method]</a:t>
            </a:r>
            <a:r>
              <a:rPr lang="en-US" dirty="0"/>
              <a:t>. </a:t>
            </a:r>
            <a:r>
              <a:rPr lang="en-US" dirty="0">
                <a:solidFill>
                  <a:srgbClr val="7030A0"/>
                </a:solidFill>
              </a:rPr>
              <a:t>Purple font = #4 Abstract Guideline [results/conclusions]</a:t>
            </a:r>
            <a:r>
              <a:rPr lang="en-US" dirty="0"/>
              <a:t>. </a:t>
            </a:r>
          </a:p>
        </p:txBody>
      </p:sp>
    </p:spTree>
    <p:extLst>
      <p:ext uri="{BB962C8B-B14F-4D97-AF65-F5344CB8AC3E}">
        <p14:creationId xmlns:p14="http://schemas.microsoft.com/office/powerpoint/2010/main" val="18243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5C7B0-B581-2943-A02E-BDE55B0C2245}"/>
              </a:ext>
            </a:extLst>
          </p:cNvPr>
          <p:cNvSpPr>
            <a:spLocks noGrp="1"/>
          </p:cNvSpPr>
          <p:nvPr>
            <p:ph type="title"/>
          </p:nvPr>
        </p:nvSpPr>
        <p:spPr/>
        <p:txBody>
          <a:bodyPr anchor="ctr"/>
          <a:lstStyle/>
          <a:p>
            <a:pPr algn="ctr"/>
            <a:r>
              <a:rPr lang="en-US" dirty="0"/>
              <a:t>Engineering</a:t>
            </a:r>
          </a:p>
        </p:txBody>
      </p:sp>
      <p:sp>
        <p:nvSpPr>
          <p:cNvPr id="4" name="Slide Number Placeholder 3">
            <a:extLst>
              <a:ext uri="{FF2B5EF4-FFF2-40B4-BE49-F238E27FC236}">
                <a16:creationId xmlns:a16="http://schemas.microsoft.com/office/drawing/2014/main" id="{50654060-E08F-524D-AFCD-F67C789B9B80}"/>
              </a:ext>
            </a:extLst>
          </p:cNvPr>
          <p:cNvSpPr>
            <a:spLocks noGrp="1"/>
          </p:cNvSpPr>
          <p:nvPr>
            <p:ph type="sldNum" sz="quarter" idx="12"/>
          </p:nvPr>
        </p:nvSpPr>
        <p:spPr/>
        <p:txBody>
          <a:bodyPr/>
          <a:lstStyle/>
          <a:p>
            <a:fld id="{872223B4-8D53-1541-9A4E-DD962F6FA6A2}" type="slidenum">
              <a:rPr lang="en-US" smtClean="0"/>
              <a:t>14</a:t>
            </a:fld>
            <a:endParaRPr lang="en-US"/>
          </a:p>
        </p:txBody>
      </p:sp>
    </p:spTree>
    <p:extLst>
      <p:ext uri="{BB962C8B-B14F-4D97-AF65-F5344CB8AC3E}">
        <p14:creationId xmlns:p14="http://schemas.microsoft.com/office/powerpoint/2010/main" val="2871332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2680F-A707-D942-834D-77FDE3B5189F}"/>
              </a:ext>
            </a:extLst>
          </p:cNvPr>
          <p:cNvSpPr>
            <a:spLocks noGrp="1"/>
          </p:cNvSpPr>
          <p:nvPr>
            <p:ph type="title"/>
          </p:nvPr>
        </p:nvSpPr>
        <p:spPr>
          <a:xfrm>
            <a:off x="152400" y="500062"/>
            <a:ext cx="11887200" cy="1325563"/>
          </a:xfrm>
        </p:spPr>
        <p:txBody>
          <a:bodyPr>
            <a:normAutofit fontScale="90000"/>
          </a:bodyPr>
          <a:lstStyle/>
          <a:p>
            <a:r>
              <a:rPr lang="en-US" sz="2900" b="0" dirty="0">
                <a:solidFill>
                  <a:schemeClr val="bg1">
                    <a:lumMod val="50000"/>
                  </a:schemeClr>
                </a:solidFill>
                <a:latin typeface="+mn-lt"/>
              </a:rPr>
              <a:t>INVESTIGATING PARAMETRIC, ANALYTICAL, AND EXPERIMENTAL ENGINE CYCLE ANALYSIS ON THE DGEN 380</a:t>
            </a:r>
            <a:br>
              <a:rPr lang="en-US" sz="2900" b="0" dirty="0">
                <a:solidFill>
                  <a:schemeClr val="bg1">
                    <a:lumMod val="50000"/>
                  </a:schemeClr>
                </a:solidFill>
                <a:latin typeface="+mn-lt"/>
              </a:rPr>
            </a:br>
            <a:r>
              <a:rPr lang="en-US" sz="2900" b="0" i="1" dirty="0">
                <a:solidFill>
                  <a:schemeClr val="bg1">
                    <a:lumMod val="50000"/>
                  </a:schemeClr>
                </a:solidFill>
                <a:latin typeface="+mn-lt"/>
              </a:rPr>
              <a:t>Christopher D. Roper, Skyler Bagley, Adeel Khalid, Department of Systems and Industrial Engineering, Kennesaw State University</a:t>
            </a:r>
            <a:br>
              <a:rPr lang="en-US" dirty="0"/>
            </a:br>
            <a:endParaRPr lang="en-US" dirty="0"/>
          </a:p>
        </p:txBody>
      </p:sp>
      <p:sp>
        <p:nvSpPr>
          <p:cNvPr id="3" name="Content Placeholder 2">
            <a:extLst>
              <a:ext uri="{FF2B5EF4-FFF2-40B4-BE49-F238E27FC236}">
                <a16:creationId xmlns:a16="http://schemas.microsoft.com/office/drawing/2014/main" id="{E15AF814-DB2B-D345-8AED-225FBADB11A1}"/>
              </a:ext>
            </a:extLst>
          </p:cNvPr>
          <p:cNvSpPr>
            <a:spLocks noGrp="1"/>
          </p:cNvSpPr>
          <p:nvPr>
            <p:ph idx="1"/>
          </p:nvPr>
        </p:nvSpPr>
        <p:spPr>
          <a:xfrm>
            <a:off x="241300" y="1825625"/>
            <a:ext cx="11798300" cy="4351338"/>
          </a:xfrm>
        </p:spPr>
        <p:txBody>
          <a:bodyPr>
            <a:normAutofit fontScale="70000" lnSpcReduction="20000"/>
          </a:bodyPr>
          <a:lstStyle/>
          <a:p>
            <a:pPr marL="0" indent="0">
              <a:buNone/>
            </a:pPr>
            <a:r>
              <a:rPr lang="en-US" dirty="0">
                <a:solidFill>
                  <a:srgbClr val="FF0000"/>
                </a:solidFill>
              </a:rPr>
              <a:t>The DGEN 380 is a small, lightweight, turbofan engine designed for applications in emerging personal light jet flight. Price Induction is applying the engine to compete in traditional turboshaft propulsion altitudes regimes by maintaining low fuel consumption and noise level.</a:t>
            </a:r>
            <a:r>
              <a:rPr lang="en-US" dirty="0"/>
              <a:t> </a:t>
            </a:r>
            <a:r>
              <a:rPr lang="en-US" dirty="0">
                <a:solidFill>
                  <a:srgbClr val="00B0F0"/>
                </a:solidFill>
              </a:rPr>
              <a:t>In this experimentation, a comparison study analysis demonstrates the validation of the DGEN 380 engine at various stages in flight. </a:t>
            </a:r>
            <a:r>
              <a:rPr lang="en-US" dirty="0">
                <a:solidFill>
                  <a:srgbClr val="00B050"/>
                </a:solidFill>
              </a:rPr>
              <a:t>The study includes comparison and contrast of theoretical analytical propulsion equations, experimental engine test bench, and conducting computational fluid dynamic (CFD) analysis. Variables such as altitude, throttle control, and velocity are explored on the engine cycle stages to help determine calculated thrust force, thermal efficiency, propulsion efficiency, total efficiency, and specific fuel consumption (SFC). The theoretical analysis implements the three propulsion equations found below to calculate the desired variables. The DGEN 380 Engine test bench is to replicate the experimental simulation of propulsive dynamics and generates the desired variables.</a:t>
            </a:r>
            <a:r>
              <a:rPr lang="en-US" dirty="0"/>
              <a:t> </a:t>
            </a:r>
            <a:r>
              <a:rPr lang="en-US" dirty="0">
                <a:solidFill>
                  <a:srgbClr val="7030A0"/>
                </a:solidFill>
              </a:rPr>
              <a:t>From experimental and analytical data collection, graphical and plotted recordings of performance curves show a characteristic relationship of all variables. The intersections of cross points are studied to explore the most optimal and efficient flight conditions. An analysis trade study between the theoretical and experimental testing is validated by using computer aid design package software from computational fluid dynamic analysis. The thrust force on varied components of the engine stages is analyzed to determine the overall propulsion thrust force. Thus, the results are expected to match Price Inductions published, and the theoretical analysis overall output thrust force and specific fuel consumption.</a:t>
            </a:r>
          </a:p>
        </p:txBody>
      </p:sp>
      <p:sp>
        <p:nvSpPr>
          <p:cNvPr id="4" name="Slide Number Placeholder 3">
            <a:extLst>
              <a:ext uri="{FF2B5EF4-FFF2-40B4-BE49-F238E27FC236}">
                <a16:creationId xmlns:a16="http://schemas.microsoft.com/office/drawing/2014/main" id="{8CCFA495-758B-CE49-A7C5-BF208C030F96}"/>
              </a:ext>
            </a:extLst>
          </p:cNvPr>
          <p:cNvSpPr>
            <a:spLocks noGrp="1"/>
          </p:cNvSpPr>
          <p:nvPr>
            <p:ph type="sldNum" sz="quarter" idx="12"/>
          </p:nvPr>
        </p:nvSpPr>
        <p:spPr/>
        <p:txBody>
          <a:bodyPr/>
          <a:lstStyle/>
          <a:p>
            <a:fld id="{872223B4-8D53-1541-9A4E-DD962F6FA6A2}" type="slidenum">
              <a:rPr lang="en-US" smtClean="0"/>
              <a:t>15</a:t>
            </a:fld>
            <a:endParaRPr lang="en-US"/>
          </a:p>
        </p:txBody>
      </p:sp>
      <p:sp>
        <p:nvSpPr>
          <p:cNvPr id="5" name="TextBox 4">
            <a:extLst>
              <a:ext uri="{FF2B5EF4-FFF2-40B4-BE49-F238E27FC236}">
                <a16:creationId xmlns:a16="http://schemas.microsoft.com/office/drawing/2014/main" id="{26EAB652-C273-CA45-8FAB-D9D6BB5BAFCD}"/>
              </a:ext>
            </a:extLst>
          </p:cNvPr>
          <p:cNvSpPr txBox="1"/>
          <p:nvPr/>
        </p:nvSpPr>
        <p:spPr>
          <a:xfrm>
            <a:off x="152400" y="5983862"/>
            <a:ext cx="11887200" cy="646331"/>
          </a:xfrm>
          <a:prstGeom prst="rect">
            <a:avLst/>
          </a:prstGeom>
          <a:solidFill>
            <a:schemeClr val="bg1">
              <a:lumMod val="85000"/>
            </a:schemeClr>
          </a:solidFill>
          <a:ln>
            <a:solidFill>
              <a:schemeClr val="accent1"/>
            </a:solidFill>
          </a:ln>
        </p:spPr>
        <p:txBody>
          <a:bodyPr wrap="square" rtlCol="0">
            <a:spAutoFit/>
          </a:bodyPr>
          <a:lstStyle/>
          <a:p>
            <a:r>
              <a:rPr lang="en-US" dirty="0"/>
              <a:t>*250 words. </a:t>
            </a:r>
            <a:r>
              <a:rPr lang="en-US" dirty="0">
                <a:solidFill>
                  <a:srgbClr val="FF0000"/>
                </a:solidFill>
              </a:rPr>
              <a:t>Red font = #2 Abstract Guideline [research context]</a:t>
            </a:r>
            <a:r>
              <a:rPr lang="en-US" dirty="0"/>
              <a:t>. </a:t>
            </a:r>
            <a:r>
              <a:rPr lang="en-US" dirty="0">
                <a:solidFill>
                  <a:srgbClr val="00B0F0"/>
                </a:solidFill>
              </a:rPr>
              <a:t>Blue font = #1 Abstract Guideline [research question/purpose]</a:t>
            </a:r>
            <a:r>
              <a:rPr lang="en-US" dirty="0"/>
              <a:t>. </a:t>
            </a:r>
            <a:r>
              <a:rPr lang="en-US" dirty="0">
                <a:solidFill>
                  <a:srgbClr val="00B050"/>
                </a:solidFill>
              </a:rPr>
              <a:t>Green font = #3 Abstract Guideline [method]</a:t>
            </a:r>
            <a:r>
              <a:rPr lang="en-US" dirty="0"/>
              <a:t>. </a:t>
            </a:r>
            <a:r>
              <a:rPr lang="en-US" dirty="0">
                <a:solidFill>
                  <a:srgbClr val="7030A0"/>
                </a:solidFill>
              </a:rPr>
              <a:t>Purple font = #4 Abstract Guideline [results/conclusions]</a:t>
            </a:r>
            <a:r>
              <a:rPr lang="en-US" dirty="0"/>
              <a:t>. </a:t>
            </a:r>
          </a:p>
        </p:txBody>
      </p:sp>
    </p:spTree>
    <p:extLst>
      <p:ext uri="{BB962C8B-B14F-4D97-AF65-F5344CB8AC3E}">
        <p14:creationId xmlns:p14="http://schemas.microsoft.com/office/powerpoint/2010/main" val="1392532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28966A-CDA6-5144-A258-A1AAA163F412}"/>
              </a:ext>
            </a:extLst>
          </p:cNvPr>
          <p:cNvSpPr>
            <a:spLocks noGrp="1"/>
          </p:cNvSpPr>
          <p:nvPr>
            <p:ph idx="1"/>
          </p:nvPr>
        </p:nvSpPr>
        <p:spPr>
          <a:xfrm>
            <a:off x="342900" y="1520825"/>
            <a:ext cx="11582400" cy="4351338"/>
          </a:xfrm>
        </p:spPr>
        <p:txBody>
          <a:bodyPr>
            <a:normAutofit/>
          </a:bodyPr>
          <a:lstStyle/>
          <a:p>
            <a:r>
              <a:rPr lang="en-US" dirty="0"/>
              <a:t>The titles are descriptive enough to let the reader know what the study is about</a:t>
            </a:r>
          </a:p>
          <a:p>
            <a:r>
              <a:rPr lang="en-US" dirty="0"/>
              <a:t>They are close to 300 words without going over</a:t>
            </a:r>
          </a:p>
          <a:p>
            <a:r>
              <a:rPr lang="en-US" dirty="0"/>
              <a:t>They follow general conventions for abstracts in their field (consult with your faculty advisor for more information on this)</a:t>
            </a:r>
          </a:p>
          <a:p>
            <a:r>
              <a:rPr lang="en-US" dirty="0"/>
              <a:t>They are well written, with few or no grammar, spelling, or punctuation errors</a:t>
            </a:r>
          </a:p>
          <a:p>
            <a:r>
              <a:rPr lang="en-US" dirty="0"/>
              <a:t>They make a case regarding how their research makes (or will make) an original contribution to the literature in their area</a:t>
            </a:r>
          </a:p>
        </p:txBody>
      </p:sp>
      <p:sp>
        <p:nvSpPr>
          <p:cNvPr id="4" name="Slide Number Placeholder 3">
            <a:extLst>
              <a:ext uri="{FF2B5EF4-FFF2-40B4-BE49-F238E27FC236}">
                <a16:creationId xmlns:a16="http://schemas.microsoft.com/office/drawing/2014/main" id="{C023470B-B2D2-0A47-B5E8-2627C057FD93}"/>
              </a:ext>
            </a:extLst>
          </p:cNvPr>
          <p:cNvSpPr>
            <a:spLocks noGrp="1"/>
          </p:cNvSpPr>
          <p:nvPr>
            <p:ph type="sldNum" sz="quarter" idx="12"/>
          </p:nvPr>
        </p:nvSpPr>
        <p:spPr/>
        <p:txBody>
          <a:bodyPr/>
          <a:lstStyle/>
          <a:p>
            <a:fld id="{872223B4-8D53-1541-9A4E-DD962F6FA6A2}" type="slidenum">
              <a:rPr lang="en-US" smtClean="0"/>
              <a:t>16</a:t>
            </a:fld>
            <a:endParaRPr lang="en-US"/>
          </a:p>
        </p:txBody>
      </p:sp>
      <p:sp>
        <p:nvSpPr>
          <p:cNvPr id="5" name="Title 1">
            <a:extLst>
              <a:ext uri="{FF2B5EF4-FFF2-40B4-BE49-F238E27FC236}">
                <a16:creationId xmlns:a16="http://schemas.microsoft.com/office/drawing/2014/main" id="{BFBAD519-07C2-424C-B313-2B25BAD65E7F}"/>
              </a:ext>
            </a:extLst>
          </p:cNvPr>
          <p:cNvSpPr txBox="1">
            <a:spLocks/>
          </p:cNvSpPr>
          <p:nvPr/>
        </p:nvSpPr>
        <p:spPr>
          <a:xfrm>
            <a:off x="2009095" y="526112"/>
            <a:ext cx="5861153" cy="590839"/>
          </a:xfrm>
          <a:prstGeom prst="rect">
            <a:avLst/>
          </a:prstGeom>
          <a:solidFill>
            <a:schemeClr val="bg1"/>
          </a:solidFill>
          <a:ln>
            <a:noFill/>
          </a:ln>
        </p:spPr>
        <p:txBody>
          <a:bodyP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t>Similarities Among Excellent Abstracts</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7584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28966A-CDA6-5144-A258-A1AAA163F412}"/>
              </a:ext>
            </a:extLst>
          </p:cNvPr>
          <p:cNvSpPr>
            <a:spLocks noGrp="1"/>
          </p:cNvSpPr>
          <p:nvPr>
            <p:ph idx="1"/>
          </p:nvPr>
        </p:nvSpPr>
        <p:spPr>
          <a:xfrm>
            <a:off x="342900" y="1520825"/>
            <a:ext cx="11582400" cy="4351338"/>
          </a:xfrm>
        </p:spPr>
        <p:txBody>
          <a:bodyPr>
            <a:normAutofit/>
          </a:bodyPr>
          <a:lstStyle/>
          <a:p>
            <a:r>
              <a:rPr lang="en-US" dirty="0"/>
              <a:t>They include all four components of the guidelines (the amount of the abstract devoted to </a:t>
            </a:r>
            <a:r>
              <a:rPr lang="en-US"/>
              <a:t>each guideline </a:t>
            </a:r>
            <a:r>
              <a:rPr lang="en-US" dirty="0"/>
              <a:t>can vary)</a:t>
            </a:r>
          </a:p>
          <a:p>
            <a:pPr marL="914400" lvl="1" indent="-457200">
              <a:buFont typeface="+mj-lt"/>
              <a:buAutoNum type="arabicPeriod"/>
            </a:pPr>
            <a:r>
              <a:rPr lang="en-US" dirty="0"/>
              <a:t>Research context</a:t>
            </a:r>
          </a:p>
          <a:p>
            <a:pPr marL="914400" lvl="1" indent="-457200">
              <a:buFont typeface="+mj-lt"/>
              <a:buAutoNum type="arabicPeriod"/>
            </a:pPr>
            <a:r>
              <a:rPr lang="en-US" dirty="0"/>
              <a:t>Research question</a:t>
            </a:r>
          </a:p>
          <a:p>
            <a:pPr marL="914400" lvl="1" indent="-457200">
              <a:buFont typeface="+mj-lt"/>
              <a:buAutoNum type="arabicPeriod"/>
            </a:pPr>
            <a:r>
              <a:rPr lang="en-US" dirty="0"/>
              <a:t>Method</a:t>
            </a:r>
          </a:p>
          <a:p>
            <a:pPr marL="914400" lvl="1" indent="-457200">
              <a:buFont typeface="+mj-lt"/>
              <a:buAutoNum type="arabicPeriod"/>
            </a:pPr>
            <a:r>
              <a:rPr lang="en-US" dirty="0"/>
              <a:t>Results/anticipated results/conclusions</a:t>
            </a:r>
          </a:p>
        </p:txBody>
      </p:sp>
      <p:sp>
        <p:nvSpPr>
          <p:cNvPr id="4" name="Slide Number Placeholder 3">
            <a:extLst>
              <a:ext uri="{FF2B5EF4-FFF2-40B4-BE49-F238E27FC236}">
                <a16:creationId xmlns:a16="http://schemas.microsoft.com/office/drawing/2014/main" id="{C023470B-B2D2-0A47-B5E8-2627C057FD93}"/>
              </a:ext>
            </a:extLst>
          </p:cNvPr>
          <p:cNvSpPr>
            <a:spLocks noGrp="1"/>
          </p:cNvSpPr>
          <p:nvPr>
            <p:ph type="sldNum" sz="quarter" idx="12"/>
          </p:nvPr>
        </p:nvSpPr>
        <p:spPr/>
        <p:txBody>
          <a:bodyPr/>
          <a:lstStyle/>
          <a:p>
            <a:fld id="{872223B4-8D53-1541-9A4E-DD962F6FA6A2}" type="slidenum">
              <a:rPr lang="en-US" smtClean="0"/>
              <a:t>17</a:t>
            </a:fld>
            <a:endParaRPr lang="en-US"/>
          </a:p>
        </p:txBody>
      </p:sp>
      <p:sp>
        <p:nvSpPr>
          <p:cNvPr id="5" name="Title 1">
            <a:extLst>
              <a:ext uri="{FF2B5EF4-FFF2-40B4-BE49-F238E27FC236}">
                <a16:creationId xmlns:a16="http://schemas.microsoft.com/office/drawing/2014/main" id="{BFBAD519-07C2-424C-B313-2B25BAD65E7F}"/>
              </a:ext>
            </a:extLst>
          </p:cNvPr>
          <p:cNvSpPr txBox="1">
            <a:spLocks/>
          </p:cNvSpPr>
          <p:nvPr/>
        </p:nvSpPr>
        <p:spPr>
          <a:xfrm>
            <a:off x="2009095" y="526112"/>
            <a:ext cx="5861153" cy="590839"/>
          </a:xfrm>
          <a:prstGeom prst="rect">
            <a:avLst/>
          </a:prstGeom>
          <a:solidFill>
            <a:schemeClr val="bg1"/>
          </a:solidFill>
          <a:ln>
            <a:noFill/>
          </a:ln>
        </p:spPr>
        <p:txBody>
          <a:bodyP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t>Similarities Among Excellent Abstracts</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441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C31BAB5-21DC-0B46-82D8-7E4E4B56EEEE}"/>
              </a:ext>
            </a:extLst>
          </p:cNvPr>
          <p:cNvSpPr>
            <a:spLocks noGrp="1"/>
          </p:cNvSpPr>
          <p:nvPr>
            <p:ph idx="1"/>
          </p:nvPr>
        </p:nvSpPr>
        <p:spPr>
          <a:xfrm>
            <a:off x="838200" y="1549400"/>
            <a:ext cx="10515600" cy="4627563"/>
          </a:xfrm>
        </p:spPr>
        <p:txBody>
          <a:bodyPr/>
          <a:lstStyle/>
          <a:p>
            <a:r>
              <a:rPr lang="en-US" dirty="0"/>
              <a:t>Take a look at some abstracts in your discipline: </a:t>
            </a:r>
            <a:r>
              <a:rPr lang="en-US" dirty="0">
                <a:hlinkClick r:id="rId2"/>
              </a:rPr>
              <a:t>http://www.cur.org/what/events/students/ncur/past/abstracts/</a:t>
            </a:r>
            <a:endParaRPr lang="en-US" dirty="0"/>
          </a:p>
          <a:p>
            <a:r>
              <a:rPr lang="en-US" dirty="0"/>
              <a:t>Evaluate each abstract on the following:</a:t>
            </a:r>
          </a:p>
          <a:p>
            <a:pPr marL="914400" lvl="1" indent="-457200">
              <a:buFont typeface="+mj-lt"/>
              <a:buAutoNum type="arabicPeriod"/>
            </a:pPr>
            <a:r>
              <a:rPr lang="en-US" dirty="0"/>
              <a:t>Provide brief, relevant scholarly or research context (no actual citations required) that demonstrate its attempt to make a unique contribution to the area of inquiry. </a:t>
            </a:r>
          </a:p>
          <a:p>
            <a:pPr marL="914400" lvl="1" indent="-457200">
              <a:buFont typeface="+mj-lt"/>
              <a:buAutoNum type="arabicPeriod"/>
            </a:pPr>
            <a:r>
              <a:rPr lang="en-US" dirty="0"/>
              <a:t>Clearly state the central research question and/or purpose of the project. </a:t>
            </a:r>
          </a:p>
          <a:p>
            <a:pPr marL="914400" lvl="1" indent="-457200">
              <a:buFont typeface="+mj-lt"/>
              <a:buAutoNum type="arabicPeriod"/>
            </a:pPr>
            <a:r>
              <a:rPr lang="en-US" dirty="0"/>
              <a:t>Provide a brief description of the research methodology.</a:t>
            </a:r>
          </a:p>
          <a:p>
            <a:pPr marL="914400" lvl="1" indent="-457200">
              <a:buFont typeface="+mj-lt"/>
              <a:buAutoNum type="arabicPeriod"/>
            </a:pPr>
            <a:r>
              <a:rPr lang="en-US" dirty="0"/>
              <a:t>State conclusions or expected results and the context in which they will be discussed.</a:t>
            </a:r>
          </a:p>
        </p:txBody>
      </p:sp>
      <p:sp>
        <p:nvSpPr>
          <p:cNvPr id="4" name="Slide Number Placeholder 3">
            <a:extLst>
              <a:ext uri="{FF2B5EF4-FFF2-40B4-BE49-F238E27FC236}">
                <a16:creationId xmlns:a16="http://schemas.microsoft.com/office/drawing/2014/main" id="{C8FAA7D7-3AC1-6C43-B8B3-A2BA6EF1F7AC}"/>
              </a:ext>
            </a:extLst>
          </p:cNvPr>
          <p:cNvSpPr>
            <a:spLocks noGrp="1"/>
          </p:cNvSpPr>
          <p:nvPr>
            <p:ph type="sldNum" sz="quarter" idx="12"/>
          </p:nvPr>
        </p:nvSpPr>
        <p:spPr/>
        <p:txBody>
          <a:bodyPr/>
          <a:lstStyle/>
          <a:p>
            <a:fld id="{872223B4-8D53-1541-9A4E-DD962F6FA6A2}" type="slidenum">
              <a:rPr lang="en-US" smtClean="0"/>
              <a:t>18</a:t>
            </a:fld>
            <a:endParaRPr lang="en-US"/>
          </a:p>
        </p:txBody>
      </p:sp>
      <p:sp>
        <p:nvSpPr>
          <p:cNvPr id="7" name="Title 1">
            <a:extLst>
              <a:ext uri="{FF2B5EF4-FFF2-40B4-BE49-F238E27FC236}">
                <a16:creationId xmlns:a16="http://schemas.microsoft.com/office/drawing/2014/main" id="{853F7D0D-E5D4-1441-A651-C99DE78140BB}"/>
              </a:ext>
            </a:extLst>
          </p:cNvPr>
          <p:cNvSpPr txBox="1">
            <a:spLocks/>
          </p:cNvSpPr>
          <p:nvPr/>
        </p:nvSpPr>
        <p:spPr>
          <a:xfrm>
            <a:off x="1843995" y="437067"/>
            <a:ext cx="5861153" cy="590839"/>
          </a:xfrm>
          <a:prstGeom prst="rect">
            <a:avLst/>
          </a:prstGeom>
          <a:solidFill>
            <a:schemeClr val="bg1"/>
          </a:solidFill>
          <a:ln>
            <a:noFill/>
          </a:ln>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700" b="1" dirty="0"/>
              <a:t>Practice</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50963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401DC6A-D653-4645-B913-D1BD4CBDAC62}"/>
              </a:ext>
            </a:extLst>
          </p:cNvPr>
          <p:cNvSpPr>
            <a:spLocks noGrp="1"/>
          </p:cNvSpPr>
          <p:nvPr>
            <p:ph idx="1"/>
          </p:nvPr>
        </p:nvSpPr>
        <p:spPr>
          <a:xfrm>
            <a:off x="3881110" y="1454259"/>
            <a:ext cx="8054215" cy="4351338"/>
          </a:xfrm>
        </p:spPr>
        <p:txBody>
          <a:bodyPr>
            <a:normAutofit/>
          </a:bodyPr>
          <a:lstStyle/>
          <a:p>
            <a:r>
              <a:rPr lang="en-US" dirty="0"/>
              <a:t>For the December deadline, you do not need data completed (for the conference, you do)</a:t>
            </a:r>
          </a:p>
          <a:p>
            <a:r>
              <a:rPr lang="en-US" dirty="0"/>
              <a:t>Approximately 85% - 90% of abstracts are typically accepted.</a:t>
            </a:r>
          </a:p>
          <a:p>
            <a:r>
              <a:rPr lang="en-US" dirty="0"/>
              <a:t>Not accepted abstracts typically:</a:t>
            </a:r>
          </a:p>
          <a:p>
            <a:pPr lvl="1"/>
            <a:r>
              <a:rPr lang="en-US" dirty="0"/>
              <a:t>Do not adhere to the guidelines</a:t>
            </a:r>
          </a:p>
          <a:p>
            <a:pPr lvl="1"/>
            <a:r>
              <a:rPr lang="en-US" dirty="0"/>
              <a:t>Are jumbled, poorly written, unorganized</a:t>
            </a:r>
          </a:p>
          <a:p>
            <a:pPr lvl="1"/>
            <a:r>
              <a:rPr lang="en-US" dirty="0"/>
              <a:t>Are very short or exceed the word limit</a:t>
            </a:r>
          </a:p>
          <a:p>
            <a:pPr lvl="1"/>
            <a:r>
              <a:rPr lang="en-US" dirty="0"/>
              <a:t>Do not seem to adhere to the definition of undergraduate research: </a:t>
            </a:r>
            <a:r>
              <a:rPr lang="en-US" dirty="0">
                <a:hlinkClick r:id="rId2"/>
              </a:rPr>
              <a:t>http://www.cur.org/who/organization/mission/</a:t>
            </a:r>
            <a:r>
              <a:rPr lang="en-US" dirty="0"/>
              <a:t> </a:t>
            </a:r>
          </a:p>
        </p:txBody>
      </p:sp>
      <p:sp>
        <p:nvSpPr>
          <p:cNvPr id="4" name="Slide Number Placeholder 3">
            <a:extLst>
              <a:ext uri="{FF2B5EF4-FFF2-40B4-BE49-F238E27FC236}">
                <a16:creationId xmlns:a16="http://schemas.microsoft.com/office/drawing/2014/main" id="{F22762F2-3451-6848-8C35-BD95B92F17A5}"/>
              </a:ext>
            </a:extLst>
          </p:cNvPr>
          <p:cNvSpPr>
            <a:spLocks noGrp="1"/>
          </p:cNvSpPr>
          <p:nvPr>
            <p:ph type="sldNum" sz="quarter" idx="12"/>
          </p:nvPr>
        </p:nvSpPr>
        <p:spPr/>
        <p:txBody>
          <a:bodyPr/>
          <a:lstStyle/>
          <a:p>
            <a:fld id="{872223B4-8D53-1541-9A4E-DD962F6FA6A2}" type="slidenum">
              <a:rPr lang="en-US" smtClean="0"/>
              <a:t>19</a:t>
            </a:fld>
            <a:endParaRPr lang="en-US"/>
          </a:p>
        </p:txBody>
      </p:sp>
      <p:sp>
        <p:nvSpPr>
          <p:cNvPr id="6" name="Title 1">
            <a:extLst>
              <a:ext uri="{FF2B5EF4-FFF2-40B4-BE49-F238E27FC236}">
                <a16:creationId xmlns:a16="http://schemas.microsoft.com/office/drawing/2014/main" id="{B52F689D-7C11-0847-9BF6-4A7227FDEDCF}"/>
              </a:ext>
            </a:extLst>
          </p:cNvPr>
          <p:cNvSpPr txBox="1">
            <a:spLocks/>
          </p:cNvSpPr>
          <p:nvPr/>
        </p:nvSpPr>
        <p:spPr>
          <a:xfrm>
            <a:off x="1843995" y="437067"/>
            <a:ext cx="5861153" cy="590839"/>
          </a:xfrm>
          <a:prstGeom prst="rect">
            <a:avLst/>
          </a:prstGeom>
          <a:solidFill>
            <a:schemeClr val="bg1"/>
          </a:solidFill>
          <a:ln>
            <a:noFill/>
          </a:ln>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700" b="1" dirty="0"/>
              <a:t>Final Thoughts on Abstracts</a:t>
            </a:r>
            <a:endParaRPr lang="en-US" sz="3600"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49E9E364-930E-DC4E-ABC3-7B7AF79611E9}"/>
              </a:ext>
            </a:extLst>
          </p:cNvPr>
          <p:cNvPicPr>
            <a:picLocks noChangeAspect="1"/>
          </p:cNvPicPr>
          <p:nvPr/>
        </p:nvPicPr>
        <p:blipFill>
          <a:blip r:embed="rId3"/>
          <a:stretch>
            <a:fillRect/>
          </a:stretch>
        </p:blipFill>
        <p:spPr>
          <a:xfrm>
            <a:off x="268705" y="1454259"/>
            <a:ext cx="3390261" cy="3971649"/>
          </a:xfrm>
          <a:prstGeom prst="rect">
            <a:avLst/>
          </a:prstGeom>
        </p:spPr>
      </p:pic>
    </p:spTree>
    <p:extLst>
      <p:ext uri="{BB962C8B-B14F-4D97-AF65-F5344CB8AC3E}">
        <p14:creationId xmlns:p14="http://schemas.microsoft.com/office/powerpoint/2010/main" val="2746920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D77DEA0-6239-D147-A891-99B2EAA19D62}"/>
              </a:ext>
            </a:extLst>
          </p:cNvPr>
          <p:cNvSpPr>
            <a:spLocks noGrp="1"/>
          </p:cNvSpPr>
          <p:nvPr>
            <p:ph type="sldNum" sz="quarter" idx="12"/>
          </p:nvPr>
        </p:nvSpPr>
        <p:spPr/>
        <p:txBody>
          <a:bodyPr/>
          <a:lstStyle/>
          <a:p>
            <a:fld id="{872223B4-8D53-1541-9A4E-DD962F6FA6A2}" type="slidenum">
              <a:rPr lang="en-US" smtClean="0"/>
              <a:t>2</a:t>
            </a:fld>
            <a:endParaRPr lang="en-US"/>
          </a:p>
        </p:txBody>
      </p:sp>
      <p:sp>
        <p:nvSpPr>
          <p:cNvPr id="6" name="Title 1">
            <a:extLst>
              <a:ext uri="{FF2B5EF4-FFF2-40B4-BE49-F238E27FC236}">
                <a16:creationId xmlns:a16="http://schemas.microsoft.com/office/drawing/2014/main" id="{7EC4CFD3-0252-B14E-9BE3-F2314B71C03C}"/>
              </a:ext>
            </a:extLst>
          </p:cNvPr>
          <p:cNvSpPr txBox="1">
            <a:spLocks/>
          </p:cNvSpPr>
          <p:nvPr/>
        </p:nvSpPr>
        <p:spPr>
          <a:xfrm>
            <a:off x="1843995" y="437067"/>
            <a:ext cx="5580387" cy="590839"/>
          </a:xfrm>
          <a:prstGeom prst="rect">
            <a:avLst/>
          </a:prstGeom>
          <a:solidFill>
            <a:schemeClr val="bg1"/>
          </a:solidFill>
          <a:ln>
            <a:noFill/>
          </a:ln>
        </p:spPr>
        <p:txBody>
          <a:bodyP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700" b="1" dirty="0"/>
              <a:t>What is Undergraduate Research?</a:t>
            </a:r>
            <a:endParaRPr lang="en-US" sz="3600" b="1"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5A9365AE-73E8-2341-B6F6-1028B20366D8}"/>
              </a:ext>
            </a:extLst>
          </p:cNvPr>
          <p:cNvSpPr txBox="1">
            <a:spLocks/>
          </p:cNvSpPr>
          <p:nvPr/>
        </p:nvSpPr>
        <p:spPr>
          <a:xfrm>
            <a:off x="242708" y="1507983"/>
            <a:ext cx="11617196" cy="39618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Arial"/>
              <a:buNone/>
            </a:pPr>
            <a:r>
              <a:rPr lang="en-US" dirty="0"/>
              <a:t>From the Council on Undergraduate Research (CUR):</a:t>
            </a:r>
          </a:p>
          <a:p>
            <a:pPr>
              <a:buFont typeface="Arial"/>
              <a:buNone/>
            </a:pPr>
            <a:endParaRPr lang="en-US" dirty="0"/>
          </a:p>
          <a:p>
            <a:pPr>
              <a:buFont typeface="Arial"/>
              <a:buNone/>
            </a:pPr>
            <a:r>
              <a:rPr lang="en-US" dirty="0"/>
              <a:t>		“An inquiry or investigation conducted by an undergraduate student that 	makes an original intellectual or creative contribution to the discipline.”</a:t>
            </a:r>
          </a:p>
          <a:p>
            <a:pPr algn="r">
              <a:buNone/>
            </a:pPr>
            <a:r>
              <a:rPr lang="en-US" dirty="0"/>
              <a:t>	</a:t>
            </a:r>
            <a:r>
              <a:rPr lang="en-US" sz="2400" i="1" dirty="0"/>
              <a:t> </a:t>
            </a:r>
            <a:r>
              <a:rPr lang="en-US" sz="2400" i="1" dirty="0">
                <a:hlinkClick r:id="rId2"/>
              </a:rPr>
              <a:t>http://www.cur.org/who/organization/mission/</a:t>
            </a:r>
            <a:r>
              <a:rPr lang="en-US" sz="2400" i="1" dirty="0"/>
              <a:t> </a:t>
            </a:r>
          </a:p>
        </p:txBody>
      </p:sp>
      <p:sp>
        <p:nvSpPr>
          <p:cNvPr id="8" name="TextBox 7">
            <a:extLst>
              <a:ext uri="{FF2B5EF4-FFF2-40B4-BE49-F238E27FC236}">
                <a16:creationId xmlns:a16="http://schemas.microsoft.com/office/drawing/2014/main" id="{D8B453E1-D194-514B-8CAF-918444BE7A24}"/>
              </a:ext>
            </a:extLst>
          </p:cNvPr>
          <p:cNvSpPr txBox="1"/>
          <p:nvPr/>
        </p:nvSpPr>
        <p:spPr>
          <a:xfrm>
            <a:off x="4628527" y="4434248"/>
            <a:ext cx="5591709" cy="1569660"/>
          </a:xfrm>
          <a:prstGeom prst="rect">
            <a:avLst/>
          </a:prstGeom>
          <a:noFill/>
        </p:spPr>
        <p:txBody>
          <a:bodyPr wrap="square" rtlCol="0">
            <a:spAutoFit/>
          </a:bodyPr>
          <a:lstStyle/>
          <a:p>
            <a:pPr algn="ctr"/>
            <a:r>
              <a:rPr lang="en-US" sz="2400" dirty="0"/>
              <a:t>Also:</a:t>
            </a:r>
          </a:p>
          <a:p>
            <a:pPr marL="342900" indent="-342900">
              <a:buFont typeface="Arial" panose="020B0604020202020204" pitchFamily="34" charset="0"/>
              <a:buChar char="•"/>
            </a:pPr>
            <a:r>
              <a:rPr lang="en-US" sz="2400" dirty="0"/>
              <a:t>Mentored by a faculty member</a:t>
            </a:r>
          </a:p>
          <a:p>
            <a:pPr marL="342900" indent="-342900">
              <a:buFont typeface="Arial" panose="020B0604020202020204" pitchFamily="34" charset="0"/>
              <a:buChar char="•"/>
            </a:pPr>
            <a:r>
              <a:rPr lang="en-US" sz="2400" dirty="0"/>
              <a:t>Disseminated to the academic community (presentation/ publication)</a:t>
            </a:r>
          </a:p>
        </p:txBody>
      </p:sp>
      <p:pic>
        <p:nvPicPr>
          <p:cNvPr id="9" name="Picture 8">
            <a:extLst>
              <a:ext uri="{FF2B5EF4-FFF2-40B4-BE49-F238E27FC236}">
                <a16:creationId xmlns:a16="http://schemas.microsoft.com/office/drawing/2014/main" id="{2B3819CE-1C06-1F4C-80A6-9AA4AAA44053}"/>
              </a:ext>
            </a:extLst>
          </p:cNvPr>
          <p:cNvPicPr>
            <a:picLocks noChangeAspect="1"/>
          </p:cNvPicPr>
          <p:nvPr/>
        </p:nvPicPr>
        <p:blipFill>
          <a:blip r:embed="rId3"/>
          <a:stretch>
            <a:fillRect/>
          </a:stretch>
        </p:blipFill>
        <p:spPr>
          <a:xfrm>
            <a:off x="495205" y="3967760"/>
            <a:ext cx="4781507" cy="932977"/>
          </a:xfrm>
          <a:prstGeom prst="rect">
            <a:avLst/>
          </a:prstGeom>
        </p:spPr>
      </p:pic>
    </p:spTree>
    <p:extLst>
      <p:ext uri="{BB962C8B-B14F-4D97-AF65-F5344CB8AC3E}">
        <p14:creationId xmlns:p14="http://schemas.microsoft.com/office/powerpoint/2010/main" val="15436730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5674" y="1887033"/>
            <a:ext cx="6846053" cy="2878931"/>
          </a:xfrm>
        </p:spPr>
        <p:txBody>
          <a:bodyPr anchor="ctr">
            <a:normAutofit/>
          </a:bodyPr>
          <a:lstStyle/>
          <a:p>
            <a:pPr marL="0" indent="0" algn="ctr">
              <a:buNone/>
            </a:pPr>
            <a:r>
              <a:rPr lang="en-US" sz="4000" dirty="0"/>
              <a:t>Questions or comments?</a:t>
            </a:r>
          </a:p>
          <a:p>
            <a:pPr marL="0" indent="0" algn="ctr">
              <a:buNone/>
            </a:pPr>
            <a:endParaRPr lang="en-US" sz="4000" dirty="0"/>
          </a:p>
          <a:p>
            <a:pPr marL="0" indent="0" algn="ctr">
              <a:buNone/>
            </a:pPr>
            <a:r>
              <a:rPr lang="en-US" sz="4000" dirty="0">
                <a:hlinkClick r:id="rId2"/>
              </a:rPr>
              <a:t>ncur2019@kennesaw.edu</a:t>
            </a:r>
            <a:r>
              <a:rPr lang="en-US" sz="4000" dirty="0"/>
              <a:t>  </a:t>
            </a:r>
          </a:p>
        </p:txBody>
      </p:sp>
      <p:sp>
        <p:nvSpPr>
          <p:cNvPr id="4" name="Slide Number Placeholder 3"/>
          <p:cNvSpPr>
            <a:spLocks noGrp="1"/>
          </p:cNvSpPr>
          <p:nvPr>
            <p:ph type="sldNum" sz="quarter" idx="12"/>
          </p:nvPr>
        </p:nvSpPr>
        <p:spPr/>
        <p:txBody>
          <a:bodyPr/>
          <a:lstStyle/>
          <a:p>
            <a:fld id="{872223B4-8D53-1541-9A4E-DD962F6FA6A2}" type="slidenum">
              <a:rPr lang="en-US" smtClean="0"/>
              <a:t>20</a:t>
            </a:fld>
            <a:endParaRPr lang="en-US"/>
          </a:p>
        </p:txBody>
      </p:sp>
      <p:pic>
        <p:nvPicPr>
          <p:cNvPr id="6" name="Picture 5">
            <a:extLst>
              <a:ext uri="{FF2B5EF4-FFF2-40B4-BE49-F238E27FC236}">
                <a16:creationId xmlns:a16="http://schemas.microsoft.com/office/drawing/2014/main" id="{38BA3228-535E-A944-9670-3318D7569247}"/>
              </a:ext>
            </a:extLst>
          </p:cNvPr>
          <p:cNvPicPr>
            <a:picLocks noChangeAspect="1"/>
          </p:cNvPicPr>
          <p:nvPr/>
        </p:nvPicPr>
        <p:blipFill>
          <a:blip r:embed="rId3"/>
          <a:stretch>
            <a:fillRect/>
          </a:stretch>
        </p:blipFill>
        <p:spPr>
          <a:xfrm>
            <a:off x="8540481" y="1690254"/>
            <a:ext cx="2813319" cy="3749040"/>
          </a:xfrm>
          <a:prstGeom prst="rect">
            <a:avLst/>
          </a:prstGeom>
        </p:spPr>
      </p:pic>
      <p:sp>
        <p:nvSpPr>
          <p:cNvPr id="7" name="Title 1">
            <a:extLst>
              <a:ext uri="{FF2B5EF4-FFF2-40B4-BE49-F238E27FC236}">
                <a16:creationId xmlns:a16="http://schemas.microsoft.com/office/drawing/2014/main" id="{5CD7B89D-2BCE-1349-93A6-520C915B10FF}"/>
              </a:ext>
            </a:extLst>
          </p:cNvPr>
          <p:cNvSpPr txBox="1">
            <a:spLocks/>
          </p:cNvSpPr>
          <p:nvPr/>
        </p:nvSpPr>
        <p:spPr>
          <a:xfrm>
            <a:off x="1843995" y="437067"/>
            <a:ext cx="5861153" cy="590839"/>
          </a:xfrm>
          <a:prstGeom prst="rect">
            <a:avLst/>
          </a:prstGeom>
          <a:solidFill>
            <a:schemeClr val="bg1"/>
          </a:solidFill>
          <a:ln>
            <a:noFill/>
          </a:ln>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700" b="1" dirty="0"/>
              <a:t>Thank You!</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68008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A5CFA4-2968-454A-8152-29E5FA164B61}"/>
              </a:ext>
            </a:extLst>
          </p:cNvPr>
          <p:cNvSpPr>
            <a:spLocks noGrp="1"/>
          </p:cNvSpPr>
          <p:nvPr>
            <p:ph idx="1"/>
          </p:nvPr>
        </p:nvSpPr>
        <p:spPr/>
        <p:txBody>
          <a:bodyPr/>
          <a:lstStyle/>
          <a:p>
            <a:r>
              <a:rPr lang="en-US" dirty="0">
                <a:hlinkClick r:id="rId2"/>
              </a:rPr>
              <a:t>https://bakercatherine.wordpress.com/2017/03/15/how-to-write-a-conference-abstract-a-five-part-plan-for-pitching-your-research-at-almost-anything/</a:t>
            </a:r>
            <a:r>
              <a:rPr lang="en-US" dirty="0"/>
              <a:t> </a:t>
            </a:r>
          </a:p>
          <a:p>
            <a:r>
              <a:rPr lang="en-US" dirty="0">
                <a:hlinkClick r:id="rId3"/>
              </a:rPr>
              <a:t>https://theprofessorisin.com/2011/07/12/how-tosday-how-to-write-a-paper-abstract/</a:t>
            </a:r>
            <a:r>
              <a:rPr lang="en-US" dirty="0"/>
              <a:t> </a:t>
            </a:r>
          </a:p>
          <a:p>
            <a:r>
              <a:rPr lang="en-US" dirty="0">
                <a:hlinkClick r:id="rId4"/>
              </a:rPr>
              <a:t>https://urc.ucdavis.edu/conference/write.html</a:t>
            </a:r>
            <a:r>
              <a:rPr lang="en-US" dirty="0"/>
              <a:t> </a:t>
            </a:r>
          </a:p>
        </p:txBody>
      </p:sp>
      <p:sp>
        <p:nvSpPr>
          <p:cNvPr id="3" name="Slide Number Placeholder 2">
            <a:extLst>
              <a:ext uri="{FF2B5EF4-FFF2-40B4-BE49-F238E27FC236}">
                <a16:creationId xmlns:a16="http://schemas.microsoft.com/office/drawing/2014/main" id="{E6A063C8-9879-3A4B-A9FF-C0F706A6923C}"/>
              </a:ext>
            </a:extLst>
          </p:cNvPr>
          <p:cNvSpPr>
            <a:spLocks noGrp="1"/>
          </p:cNvSpPr>
          <p:nvPr>
            <p:ph type="sldNum" sz="quarter" idx="12"/>
          </p:nvPr>
        </p:nvSpPr>
        <p:spPr/>
        <p:txBody>
          <a:bodyPr/>
          <a:lstStyle/>
          <a:p>
            <a:fld id="{872223B4-8D53-1541-9A4E-DD962F6FA6A2}" type="slidenum">
              <a:rPr lang="en-US" smtClean="0"/>
              <a:t>21</a:t>
            </a:fld>
            <a:endParaRPr lang="en-US"/>
          </a:p>
        </p:txBody>
      </p:sp>
      <p:sp>
        <p:nvSpPr>
          <p:cNvPr id="4" name="Title 1">
            <a:extLst>
              <a:ext uri="{FF2B5EF4-FFF2-40B4-BE49-F238E27FC236}">
                <a16:creationId xmlns:a16="http://schemas.microsoft.com/office/drawing/2014/main" id="{42758495-F6EA-2B49-ABCA-18F1061294E9}"/>
              </a:ext>
            </a:extLst>
          </p:cNvPr>
          <p:cNvSpPr txBox="1">
            <a:spLocks/>
          </p:cNvSpPr>
          <p:nvPr/>
        </p:nvSpPr>
        <p:spPr>
          <a:xfrm>
            <a:off x="1843995" y="437067"/>
            <a:ext cx="5861153" cy="590839"/>
          </a:xfrm>
          <a:prstGeom prst="rect">
            <a:avLst/>
          </a:prstGeom>
          <a:solidFill>
            <a:schemeClr val="bg1"/>
          </a:solidFill>
          <a:ln>
            <a:noFill/>
          </a:ln>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700" b="1" dirty="0"/>
              <a:t>Outside Resources</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2777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B67C021-DBD6-734F-B08C-4F6ACE49583B}"/>
              </a:ext>
            </a:extLst>
          </p:cNvPr>
          <p:cNvSpPr>
            <a:spLocks noGrp="1"/>
          </p:cNvSpPr>
          <p:nvPr>
            <p:ph idx="1"/>
          </p:nvPr>
        </p:nvSpPr>
        <p:spPr>
          <a:xfrm>
            <a:off x="228600" y="1825625"/>
            <a:ext cx="11760200" cy="3813175"/>
          </a:xfrm>
        </p:spPr>
        <p:txBody>
          <a:bodyPr>
            <a:normAutofit fontScale="92500" lnSpcReduction="10000"/>
          </a:bodyPr>
          <a:lstStyle/>
          <a:p>
            <a:r>
              <a:rPr lang="en-US" dirty="0"/>
              <a:t>A short (300-word max) summary of your research project</a:t>
            </a:r>
          </a:p>
          <a:p>
            <a:endParaRPr lang="en-US" dirty="0"/>
          </a:p>
          <a:p>
            <a:r>
              <a:rPr lang="en-US" dirty="0"/>
              <a:t>Purpose: </a:t>
            </a:r>
          </a:p>
          <a:p>
            <a:pPr lvl="1"/>
            <a:r>
              <a:rPr lang="en-US" dirty="0"/>
              <a:t>Helps reviewers decide if your project represents a quality research project that should be presented at the conference</a:t>
            </a:r>
          </a:p>
          <a:p>
            <a:pPr lvl="1"/>
            <a:r>
              <a:rPr lang="en-US" dirty="0"/>
              <a:t>Helps conference attendees decide if they want to go to your presentation</a:t>
            </a:r>
          </a:p>
          <a:p>
            <a:pPr lvl="1"/>
            <a:r>
              <a:rPr lang="en-US" dirty="0"/>
              <a:t>Intrigues the reader about your research/creative activity</a:t>
            </a:r>
          </a:p>
          <a:p>
            <a:pPr lvl="1"/>
            <a:endParaRPr lang="en-US" dirty="0"/>
          </a:p>
          <a:p>
            <a:r>
              <a:rPr lang="en-US" dirty="0"/>
              <a:t>The NCUR 2019 guidelines can be found here: </a:t>
            </a:r>
            <a:r>
              <a:rPr lang="en-US" sz="2600" dirty="0">
                <a:hlinkClick r:id="rId2"/>
              </a:rPr>
              <a:t>http://www.cur.org/what/events/students/ncur/2019/ncur_2019_abstract_guidelines/</a:t>
            </a:r>
            <a:r>
              <a:rPr lang="en-US" sz="2600" dirty="0"/>
              <a:t> </a:t>
            </a:r>
          </a:p>
          <a:p>
            <a:endParaRPr lang="en-US" dirty="0"/>
          </a:p>
        </p:txBody>
      </p:sp>
      <p:sp>
        <p:nvSpPr>
          <p:cNvPr id="4" name="Slide Number Placeholder 3">
            <a:extLst>
              <a:ext uri="{FF2B5EF4-FFF2-40B4-BE49-F238E27FC236}">
                <a16:creationId xmlns:a16="http://schemas.microsoft.com/office/drawing/2014/main" id="{69AFBC7E-A06C-3E4E-84A1-4B1F010857E7}"/>
              </a:ext>
            </a:extLst>
          </p:cNvPr>
          <p:cNvSpPr>
            <a:spLocks noGrp="1"/>
          </p:cNvSpPr>
          <p:nvPr>
            <p:ph type="sldNum" sz="quarter" idx="12"/>
          </p:nvPr>
        </p:nvSpPr>
        <p:spPr/>
        <p:txBody>
          <a:bodyPr/>
          <a:lstStyle/>
          <a:p>
            <a:fld id="{872223B4-8D53-1541-9A4E-DD962F6FA6A2}" type="slidenum">
              <a:rPr lang="en-US" smtClean="0"/>
              <a:t>3</a:t>
            </a:fld>
            <a:endParaRPr lang="en-US"/>
          </a:p>
        </p:txBody>
      </p:sp>
      <p:sp>
        <p:nvSpPr>
          <p:cNvPr id="6" name="Title 1">
            <a:extLst>
              <a:ext uri="{FF2B5EF4-FFF2-40B4-BE49-F238E27FC236}">
                <a16:creationId xmlns:a16="http://schemas.microsoft.com/office/drawing/2014/main" id="{5D66C338-CE42-404F-9FF8-0B18B18FA8DC}"/>
              </a:ext>
            </a:extLst>
          </p:cNvPr>
          <p:cNvSpPr txBox="1">
            <a:spLocks/>
          </p:cNvSpPr>
          <p:nvPr/>
        </p:nvSpPr>
        <p:spPr>
          <a:xfrm>
            <a:off x="1843995" y="437067"/>
            <a:ext cx="5861153" cy="590839"/>
          </a:xfrm>
          <a:prstGeom prst="rect">
            <a:avLst/>
          </a:prstGeom>
          <a:solidFill>
            <a:schemeClr val="bg1"/>
          </a:solidFill>
          <a:ln>
            <a:noFill/>
          </a:ln>
        </p:spPr>
        <p:txBody>
          <a:bodyP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700" b="1" dirty="0"/>
              <a:t>What is an Abstract?</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6623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3C1090-26DE-EA42-8D55-8726C5069B26}" type="slidenum">
              <a:rPr lang="en-US" smtClean="0"/>
              <a:t>4</a:t>
            </a:fld>
            <a:endParaRPr lang="en-US"/>
          </a:p>
        </p:txBody>
      </p:sp>
      <p:pic>
        <p:nvPicPr>
          <p:cNvPr id="5" name="Picture 4">
            <a:extLst>
              <a:ext uri="{FF2B5EF4-FFF2-40B4-BE49-F238E27FC236}">
                <a16:creationId xmlns:a16="http://schemas.microsoft.com/office/drawing/2014/main" id="{66B3B1ED-BA5E-BE4C-B345-840E22E21303}"/>
              </a:ext>
            </a:extLst>
          </p:cNvPr>
          <p:cNvPicPr>
            <a:picLocks noChangeAspect="1"/>
          </p:cNvPicPr>
          <p:nvPr/>
        </p:nvPicPr>
        <p:blipFill>
          <a:blip r:embed="rId2"/>
          <a:stretch>
            <a:fillRect/>
          </a:stretch>
        </p:blipFill>
        <p:spPr>
          <a:xfrm>
            <a:off x="-101620" y="-6870"/>
            <a:ext cx="12293620" cy="6864870"/>
          </a:xfrm>
          <a:prstGeom prst="rect">
            <a:avLst/>
          </a:prstGeom>
        </p:spPr>
      </p:pic>
      <p:sp>
        <p:nvSpPr>
          <p:cNvPr id="6" name="TextBox 5">
            <a:extLst>
              <a:ext uri="{FF2B5EF4-FFF2-40B4-BE49-F238E27FC236}">
                <a16:creationId xmlns:a16="http://schemas.microsoft.com/office/drawing/2014/main" id="{41F50D47-1DC7-B14E-B736-A382C5A25FF9}"/>
              </a:ext>
            </a:extLst>
          </p:cNvPr>
          <p:cNvSpPr txBox="1"/>
          <p:nvPr/>
        </p:nvSpPr>
        <p:spPr>
          <a:xfrm>
            <a:off x="8803160" y="2604186"/>
            <a:ext cx="3147540" cy="923330"/>
          </a:xfrm>
          <a:prstGeom prst="rect">
            <a:avLst/>
          </a:prstGeom>
          <a:noFill/>
          <a:ln>
            <a:solidFill>
              <a:schemeClr val="tx1"/>
            </a:solidFill>
          </a:ln>
        </p:spPr>
        <p:txBody>
          <a:bodyPr wrap="square" rtlCol="0">
            <a:spAutoFit/>
          </a:bodyPr>
          <a:lstStyle/>
          <a:p>
            <a:r>
              <a:rPr lang="en-US" dirty="0">
                <a:solidFill>
                  <a:srgbClr val="FF0000"/>
                </a:solidFill>
              </a:rPr>
              <a:t>Free registration if you are accepted; do not register until you receive instructions</a:t>
            </a:r>
          </a:p>
        </p:txBody>
      </p:sp>
      <p:cxnSp>
        <p:nvCxnSpPr>
          <p:cNvPr id="7" name="Straight Connector 6">
            <a:extLst>
              <a:ext uri="{FF2B5EF4-FFF2-40B4-BE49-F238E27FC236}">
                <a16:creationId xmlns:a16="http://schemas.microsoft.com/office/drawing/2014/main" id="{714C386A-B3D3-ED4A-B115-27C391D81692}"/>
              </a:ext>
            </a:extLst>
          </p:cNvPr>
          <p:cNvCxnSpPr>
            <a:cxnSpLocks/>
            <a:stCxn id="6" idx="1"/>
          </p:cNvCxnSpPr>
          <p:nvPr/>
        </p:nvCxnSpPr>
        <p:spPr>
          <a:xfrm flipH="1">
            <a:off x="7486824" y="3065851"/>
            <a:ext cx="1316336" cy="58513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9688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3C1090-26DE-EA42-8D55-8726C5069B26}" type="slidenum">
              <a:rPr lang="en-US" smtClean="0"/>
              <a:t>5</a:t>
            </a:fld>
            <a:endParaRPr lang="en-US"/>
          </a:p>
        </p:txBody>
      </p:sp>
      <p:pic>
        <p:nvPicPr>
          <p:cNvPr id="6" name="Picture 5">
            <a:extLst>
              <a:ext uri="{FF2B5EF4-FFF2-40B4-BE49-F238E27FC236}">
                <a16:creationId xmlns:a16="http://schemas.microsoft.com/office/drawing/2014/main" id="{8EF05CBB-157D-2441-BCD4-0BF28E41CEB1}"/>
              </a:ext>
            </a:extLst>
          </p:cNvPr>
          <p:cNvPicPr>
            <a:picLocks noChangeAspect="1"/>
          </p:cNvPicPr>
          <p:nvPr/>
        </p:nvPicPr>
        <p:blipFill>
          <a:blip r:embed="rId2"/>
          <a:stretch>
            <a:fillRect/>
          </a:stretch>
        </p:blipFill>
        <p:spPr>
          <a:xfrm>
            <a:off x="160807" y="169761"/>
            <a:ext cx="11822646" cy="6688239"/>
          </a:xfrm>
          <a:prstGeom prst="rect">
            <a:avLst/>
          </a:prstGeom>
        </p:spPr>
      </p:pic>
      <p:sp>
        <p:nvSpPr>
          <p:cNvPr id="2" name="TextBox 1">
            <a:extLst>
              <a:ext uri="{FF2B5EF4-FFF2-40B4-BE49-F238E27FC236}">
                <a16:creationId xmlns:a16="http://schemas.microsoft.com/office/drawing/2014/main" id="{09CE62B8-EE33-4B46-8B9B-EF6021D57C6B}"/>
              </a:ext>
            </a:extLst>
          </p:cNvPr>
          <p:cNvSpPr txBox="1"/>
          <p:nvPr/>
        </p:nvSpPr>
        <p:spPr>
          <a:xfrm>
            <a:off x="345990" y="3175686"/>
            <a:ext cx="2575010" cy="923330"/>
          </a:xfrm>
          <a:prstGeom prst="rect">
            <a:avLst/>
          </a:prstGeom>
          <a:noFill/>
          <a:ln>
            <a:solidFill>
              <a:schemeClr val="tx1"/>
            </a:solidFill>
          </a:ln>
        </p:spPr>
        <p:txBody>
          <a:bodyPr wrap="square" rtlCol="0">
            <a:spAutoFit/>
          </a:bodyPr>
          <a:lstStyle/>
          <a:p>
            <a:r>
              <a:rPr lang="en-US" dirty="0">
                <a:solidFill>
                  <a:srgbClr val="FF0000"/>
                </a:solidFill>
              </a:rPr>
              <a:t>UROC is Amy Buddie, </a:t>
            </a:r>
            <a:r>
              <a:rPr lang="en-US" dirty="0">
                <a:solidFill>
                  <a:srgbClr val="FF0000"/>
                </a:solidFill>
                <a:hlinkClick r:id="rId3">
                  <a:extLst>
                    <a:ext uri="{A12FA001-AC4F-418D-AE19-62706E023703}">
                      <ahyp:hlinkClr xmlns:ahyp="http://schemas.microsoft.com/office/drawing/2018/hyperlinkcolor" val="tx"/>
                    </a:ext>
                  </a:extLst>
                </a:hlinkClick>
              </a:rPr>
              <a:t>abuddie@kennesaw.edu</a:t>
            </a:r>
            <a:r>
              <a:rPr lang="en-US" dirty="0">
                <a:solidFill>
                  <a:srgbClr val="FF0000"/>
                </a:solidFill>
              </a:rPr>
              <a:t>, 470-578-6255</a:t>
            </a:r>
          </a:p>
        </p:txBody>
      </p:sp>
      <p:cxnSp>
        <p:nvCxnSpPr>
          <p:cNvPr id="7" name="Straight Connector 6">
            <a:extLst>
              <a:ext uri="{FF2B5EF4-FFF2-40B4-BE49-F238E27FC236}">
                <a16:creationId xmlns:a16="http://schemas.microsoft.com/office/drawing/2014/main" id="{7BB924F4-8B82-464E-868D-3446B2B063D8}"/>
              </a:ext>
            </a:extLst>
          </p:cNvPr>
          <p:cNvCxnSpPr>
            <a:cxnSpLocks/>
          </p:cNvCxnSpPr>
          <p:nvPr/>
        </p:nvCxnSpPr>
        <p:spPr>
          <a:xfrm flipH="1">
            <a:off x="2755558" y="3513880"/>
            <a:ext cx="1075037" cy="123471"/>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443342D-43D1-E74D-A7AD-858CB9455FC1}"/>
              </a:ext>
            </a:extLst>
          </p:cNvPr>
          <p:cNvSpPr txBox="1"/>
          <p:nvPr/>
        </p:nvSpPr>
        <p:spPr>
          <a:xfrm>
            <a:off x="475736" y="1221636"/>
            <a:ext cx="2687594" cy="646331"/>
          </a:xfrm>
          <a:prstGeom prst="rect">
            <a:avLst/>
          </a:prstGeom>
          <a:noFill/>
          <a:ln>
            <a:solidFill>
              <a:schemeClr val="tx1"/>
            </a:solidFill>
          </a:ln>
        </p:spPr>
        <p:txBody>
          <a:bodyPr wrap="square" rtlCol="0">
            <a:spAutoFit/>
          </a:bodyPr>
          <a:lstStyle/>
          <a:p>
            <a:r>
              <a:rPr lang="en-US" dirty="0">
                <a:solidFill>
                  <a:srgbClr val="FF0000"/>
                </a:solidFill>
              </a:rPr>
              <a:t>Double-check the spelling of all email addresses! </a:t>
            </a:r>
          </a:p>
        </p:txBody>
      </p:sp>
      <p:cxnSp>
        <p:nvCxnSpPr>
          <p:cNvPr id="11" name="Straight Connector 10">
            <a:extLst>
              <a:ext uri="{FF2B5EF4-FFF2-40B4-BE49-F238E27FC236}">
                <a16:creationId xmlns:a16="http://schemas.microsoft.com/office/drawing/2014/main" id="{AC9639F1-E422-9D4D-B945-4F31F778EEE3}"/>
              </a:ext>
            </a:extLst>
          </p:cNvPr>
          <p:cNvCxnSpPr>
            <a:cxnSpLocks/>
          </p:cNvCxnSpPr>
          <p:nvPr/>
        </p:nvCxnSpPr>
        <p:spPr>
          <a:xfrm flipH="1" flipV="1">
            <a:off x="2755558" y="1732233"/>
            <a:ext cx="2514943" cy="144291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2591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33C1090-26DE-EA42-8D55-8726C5069B26}" type="slidenum">
              <a:rPr lang="en-US" smtClean="0"/>
              <a:t>6</a:t>
            </a:fld>
            <a:endParaRPr lang="en-US"/>
          </a:p>
        </p:txBody>
      </p:sp>
      <p:pic>
        <p:nvPicPr>
          <p:cNvPr id="3" name="Picture 2">
            <a:extLst>
              <a:ext uri="{FF2B5EF4-FFF2-40B4-BE49-F238E27FC236}">
                <a16:creationId xmlns:a16="http://schemas.microsoft.com/office/drawing/2014/main" id="{A7E9AEF7-AD70-1942-BA0F-155A2FF225E0}"/>
              </a:ext>
            </a:extLst>
          </p:cNvPr>
          <p:cNvPicPr>
            <a:picLocks noChangeAspect="1"/>
          </p:cNvPicPr>
          <p:nvPr/>
        </p:nvPicPr>
        <p:blipFill>
          <a:blip r:embed="rId2"/>
          <a:stretch>
            <a:fillRect/>
          </a:stretch>
        </p:blipFill>
        <p:spPr>
          <a:xfrm>
            <a:off x="-159817" y="0"/>
            <a:ext cx="12623840" cy="7587915"/>
          </a:xfrm>
          <a:prstGeom prst="rect">
            <a:avLst/>
          </a:prstGeom>
        </p:spPr>
      </p:pic>
      <p:sp>
        <p:nvSpPr>
          <p:cNvPr id="8" name="TextBox 7">
            <a:extLst>
              <a:ext uri="{FF2B5EF4-FFF2-40B4-BE49-F238E27FC236}">
                <a16:creationId xmlns:a16="http://schemas.microsoft.com/office/drawing/2014/main" id="{175DA253-6958-2146-8059-CC50D8A8992A}"/>
              </a:ext>
            </a:extLst>
          </p:cNvPr>
          <p:cNvSpPr txBox="1"/>
          <p:nvPr/>
        </p:nvSpPr>
        <p:spPr>
          <a:xfrm>
            <a:off x="1681256" y="649985"/>
            <a:ext cx="12098913" cy="461665"/>
          </a:xfrm>
          <a:prstGeom prst="rect">
            <a:avLst/>
          </a:prstGeom>
          <a:noFill/>
        </p:spPr>
        <p:txBody>
          <a:bodyPr wrap="square" rtlCol="0">
            <a:spAutoFit/>
          </a:bodyPr>
          <a:lstStyle/>
          <a:p>
            <a:pPr algn="ctr"/>
            <a:r>
              <a:rPr lang="en-US" sz="2400" dirty="0">
                <a:hlinkClick r:id="rId3"/>
              </a:rPr>
              <a:t>http://www.cur.org/what/events/students/ncur/past/abstracts/</a:t>
            </a:r>
            <a:endParaRPr lang="en-US" sz="2400" dirty="0"/>
          </a:p>
        </p:txBody>
      </p:sp>
    </p:spTree>
    <p:extLst>
      <p:ext uri="{BB962C8B-B14F-4D97-AF65-F5344CB8AC3E}">
        <p14:creationId xmlns:p14="http://schemas.microsoft.com/office/powerpoint/2010/main" val="1190498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011D58-369B-BB4E-BE49-6C6105EF5A38}"/>
              </a:ext>
            </a:extLst>
          </p:cNvPr>
          <p:cNvSpPr>
            <a:spLocks noGrp="1"/>
          </p:cNvSpPr>
          <p:nvPr>
            <p:ph type="title"/>
          </p:nvPr>
        </p:nvSpPr>
        <p:spPr>
          <a:xfrm>
            <a:off x="831850" y="627797"/>
            <a:ext cx="10515600" cy="4571999"/>
          </a:xfrm>
        </p:spPr>
        <p:txBody>
          <a:bodyPr anchor="ctr"/>
          <a:lstStyle/>
          <a:p>
            <a:pPr algn="ctr"/>
            <a:r>
              <a:rPr lang="en-US" b="1" dirty="0"/>
              <a:t>Some Samples…</a:t>
            </a:r>
          </a:p>
        </p:txBody>
      </p:sp>
      <p:sp>
        <p:nvSpPr>
          <p:cNvPr id="4" name="Slide Number Placeholder 3">
            <a:extLst>
              <a:ext uri="{FF2B5EF4-FFF2-40B4-BE49-F238E27FC236}">
                <a16:creationId xmlns:a16="http://schemas.microsoft.com/office/drawing/2014/main" id="{508791CA-9F7E-044D-A1A1-6123102EB901}"/>
              </a:ext>
            </a:extLst>
          </p:cNvPr>
          <p:cNvSpPr>
            <a:spLocks noGrp="1"/>
          </p:cNvSpPr>
          <p:nvPr>
            <p:ph type="sldNum" sz="quarter" idx="12"/>
          </p:nvPr>
        </p:nvSpPr>
        <p:spPr/>
        <p:txBody>
          <a:bodyPr/>
          <a:lstStyle/>
          <a:p>
            <a:fld id="{872223B4-8D53-1541-9A4E-DD962F6FA6A2}" type="slidenum">
              <a:rPr lang="en-US" smtClean="0"/>
              <a:t>7</a:t>
            </a:fld>
            <a:endParaRPr lang="en-US"/>
          </a:p>
        </p:txBody>
      </p:sp>
    </p:spTree>
    <p:extLst>
      <p:ext uri="{BB962C8B-B14F-4D97-AF65-F5344CB8AC3E}">
        <p14:creationId xmlns:p14="http://schemas.microsoft.com/office/powerpoint/2010/main" val="4001774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5C7B0-B581-2943-A02E-BDE55B0C2245}"/>
              </a:ext>
            </a:extLst>
          </p:cNvPr>
          <p:cNvSpPr>
            <a:spLocks noGrp="1"/>
          </p:cNvSpPr>
          <p:nvPr>
            <p:ph type="title"/>
          </p:nvPr>
        </p:nvSpPr>
        <p:spPr/>
        <p:txBody>
          <a:bodyPr anchor="ctr"/>
          <a:lstStyle/>
          <a:p>
            <a:pPr algn="ctr"/>
            <a:r>
              <a:rPr lang="en-US" dirty="0"/>
              <a:t>Sociology</a:t>
            </a:r>
          </a:p>
        </p:txBody>
      </p:sp>
      <p:sp>
        <p:nvSpPr>
          <p:cNvPr id="4" name="Slide Number Placeholder 3">
            <a:extLst>
              <a:ext uri="{FF2B5EF4-FFF2-40B4-BE49-F238E27FC236}">
                <a16:creationId xmlns:a16="http://schemas.microsoft.com/office/drawing/2014/main" id="{50654060-E08F-524D-AFCD-F67C789B9B80}"/>
              </a:ext>
            </a:extLst>
          </p:cNvPr>
          <p:cNvSpPr>
            <a:spLocks noGrp="1"/>
          </p:cNvSpPr>
          <p:nvPr>
            <p:ph type="sldNum" sz="quarter" idx="12"/>
          </p:nvPr>
        </p:nvSpPr>
        <p:spPr/>
        <p:txBody>
          <a:bodyPr/>
          <a:lstStyle/>
          <a:p>
            <a:fld id="{872223B4-8D53-1541-9A4E-DD962F6FA6A2}" type="slidenum">
              <a:rPr lang="en-US" smtClean="0"/>
              <a:t>8</a:t>
            </a:fld>
            <a:endParaRPr lang="en-US"/>
          </a:p>
        </p:txBody>
      </p:sp>
    </p:spTree>
    <p:extLst>
      <p:ext uri="{BB962C8B-B14F-4D97-AF65-F5344CB8AC3E}">
        <p14:creationId xmlns:p14="http://schemas.microsoft.com/office/powerpoint/2010/main" val="1240862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3898" y="1554304"/>
            <a:ext cx="11709779" cy="4273290"/>
          </a:xfrm>
        </p:spPr>
        <p:txBody>
          <a:bodyPr>
            <a:noAutofit/>
          </a:bodyPr>
          <a:lstStyle/>
          <a:p>
            <a:pPr marL="0" indent="0">
              <a:buNone/>
            </a:pPr>
            <a:r>
              <a:rPr lang="en-US" sz="1800" dirty="0">
                <a:solidFill>
                  <a:srgbClr val="FF0000"/>
                </a:solidFill>
              </a:rPr>
              <a:t>Atlanta, like the rest of the U.S., is experiencing a dramatic increase in its older adult population; by 2030, one in five residents will be over the age of 60. Recognized as a leading county-based senior service agency in metropolitan Atlanta, Cobb County Senior Services provides an array of aging services including multipurpose centers, volunteer and advocacy opportunities, resource development, and innovative partnerships. Due to the many challenges presented by the growth of the older adult population, Cobb County Senior Services is currently embarking on the development of a strategic plan to best meet the changing needs of older adults over the next 25 years. However, in research as well as in practice, older adults are commonly excluded, marginalized or treated less than fully competent adults. Further complicating matters, many deny old age and their fears concerning declining capacities as well as becoming dependent (or a burden).</a:t>
            </a:r>
            <a:r>
              <a:rPr lang="en-US" sz="1800" dirty="0"/>
              <a:t> </a:t>
            </a:r>
            <a:r>
              <a:rPr lang="en-US" sz="1800" dirty="0">
                <a:solidFill>
                  <a:srgbClr val="00B0F0"/>
                </a:solidFill>
              </a:rPr>
              <a:t>The overall purpose of this initial qualitative research is to 1) Accurately determine the interests and concerns of the aging population eligible for support and services from Cobb County Senior Services over the next 25 years and 2) Identify opportunities and barriers to researching older adults in Cobb County. </a:t>
            </a:r>
            <a:r>
              <a:rPr lang="en-US" sz="1800" dirty="0">
                <a:solidFill>
                  <a:srgbClr val="00B050"/>
                </a:solidFill>
              </a:rPr>
              <a:t>Data will be collected and transcribed from five focus groups (consisting of 8-12 participants each) conducted throughout Cobb County, taking into account gender, racial, ethnic, geographic, class, and age-related differences. </a:t>
            </a:r>
            <a:r>
              <a:rPr lang="en-US" sz="1800" dirty="0">
                <a:solidFill>
                  <a:srgbClr val="7030A0"/>
                </a:solidFill>
              </a:rPr>
              <a:t>Conclusions will include specific issues, connections, and trends regarding key categories such as housing, employment, civic engagement, health, preventative health, physical activity, nutrition, long-term care, defining aging, gathering data, and participating in research identified through a modified grounded theory analysis. These results will be presented to the Cobb County Senior Services administration in order to inform a larger-scale county wide quantitative survey on aging to be implemented in summer/early fall of 2016. </a:t>
            </a:r>
          </a:p>
        </p:txBody>
      </p:sp>
      <p:sp>
        <p:nvSpPr>
          <p:cNvPr id="4" name="Slide Number Placeholder 3"/>
          <p:cNvSpPr>
            <a:spLocks noGrp="1"/>
          </p:cNvSpPr>
          <p:nvPr>
            <p:ph type="sldNum" sz="quarter" idx="12"/>
          </p:nvPr>
        </p:nvSpPr>
        <p:spPr/>
        <p:txBody>
          <a:bodyPr/>
          <a:lstStyle/>
          <a:p>
            <a:fld id="{233C1090-26DE-EA42-8D55-8726C5069B26}" type="slidenum">
              <a:rPr lang="en-US" smtClean="0"/>
              <a:t>9</a:t>
            </a:fld>
            <a:endParaRPr lang="en-US"/>
          </a:p>
        </p:txBody>
      </p:sp>
      <p:pic>
        <p:nvPicPr>
          <p:cNvPr id="6" name="Picture 5"/>
          <p:cNvPicPr>
            <a:picLocks noChangeAspect="1"/>
          </p:cNvPicPr>
          <p:nvPr/>
        </p:nvPicPr>
        <p:blipFill>
          <a:blip r:embed="rId2"/>
          <a:stretch>
            <a:fillRect/>
          </a:stretch>
        </p:blipFill>
        <p:spPr>
          <a:xfrm>
            <a:off x="313898" y="127493"/>
            <a:ext cx="11600598" cy="1426811"/>
          </a:xfrm>
          <a:prstGeom prst="rect">
            <a:avLst/>
          </a:prstGeom>
        </p:spPr>
      </p:pic>
      <p:sp>
        <p:nvSpPr>
          <p:cNvPr id="7" name="TextBox 6"/>
          <p:cNvSpPr txBox="1"/>
          <p:nvPr/>
        </p:nvSpPr>
        <p:spPr>
          <a:xfrm>
            <a:off x="313898" y="6033184"/>
            <a:ext cx="11600598" cy="646331"/>
          </a:xfrm>
          <a:prstGeom prst="rect">
            <a:avLst/>
          </a:prstGeom>
          <a:solidFill>
            <a:schemeClr val="bg1">
              <a:lumMod val="85000"/>
            </a:schemeClr>
          </a:solidFill>
          <a:ln>
            <a:solidFill>
              <a:schemeClr val="accent1"/>
            </a:solidFill>
          </a:ln>
        </p:spPr>
        <p:txBody>
          <a:bodyPr wrap="square" rtlCol="0">
            <a:spAutoFit/>
          </a:bodyPr>
          <a:lstStyle/>
          <a:p>
            <a:r>
              <a:rPr lang="en-US" dirty="0"/>
              <a:t>*298 words. </a:t>
            </a:r>
            <a:r>
              <a:rPr lang="en-US" dirty="0">
                <a:solidFill>
                  <a:srgbClr val="FF0000"/>
                </a:solidFill>
              </a:rPr>
              <a:t>Red font = #2 Abstract Guideline [research context]</a:t>
            </a:r>
            <a:r>
              <a:rPr lang="en-US" dirty="0"/>
              <a:t>. </a:t>
            </a:r>
            <a:r>
              <a:rPr lang="en-US" dirty="0">
                <a:solidFill>
                  <a:srgbClr val="00B0F0"/>
                </a:solidFill>
              </a:rPr>
              <a:t>Blue font = #1 Abstract Guideline [research question/purpose]</a:t>
            </a:r>
            <a:r>
              <a:rPr lang="en-US" dirty="0"/>
              <a:t>. </a:t>
            </a:r>
            <a:r>
              <a:rPr lang="en-US" dirty="0">
                <a:solidFill>
                  <a:srgbClr val="00B050"/>
                </a:solidFill>
              </a:rPr>
              <a:t>Green font = #3 Abstract Guideline [method]</a:t>
            </a:r>
            <a:r>
              <a:rPr lang="en-US" dirty="0"/>
              <a:t>. </a:t>
            </a:r>
            <a:r>
              <a:rPr lang="en-US" dirty="0">
                <a:solidFill>
                  <a:srgbClr val="7030A0"/>
                </a:solidFill>
              </a:rPr>
              <a:t>Purple font = #4 Abstract Guideline [results/conclusions]</a:t>
            </a:r>
            <a:r>
              <a:rPr lang="en-US" dirty="0"/>
              <a:t>. </a:t>
            </a:r>
          </a:p>
        </p:txBody>
      </p:sp>
    </p:spTree>
    <p:extLst>
      <p:ext uri="{BB962C8B-B14F-4D97-AF65-F5344CB8AC3E}">
        <p14:creationId xmlns:p14="http://schemas.microsoft.com/office/powerpoint/2010/main" val="833213116"/>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2051</TotalTime>
  <Words>2082</Words>
  <Application>Microsoft Macintosh PowerPoint</Application>
  <PresentationFormat>Widescreen</PresentationFormat>
  <Paragraphs>101</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Writing an Effective NCUR Abstract</vt:lpstr>
      <vt:lpstr>PowerPoint Presentation</vt:lpstr>
      <vt:lpstr>PowerPoint Presentation</vt:lpstr>
      <vt:lpstr>PowerPoint Presentation</vt:lpstr>
      <vt:lpstr>PowerPoint Presentation</vt:lpstr>
      <vt:lpstr>PowerPoint Presentation</vt:lpstr>
      <vt:lpstr>Some Samples…</vt:lpstr>
      <vt:lpstr>Sociology</vt:lpstr>
      <vt:lpstr>PowerPoint Presentation</vt:lpstr>
      <vt:lpstr>Education</vt:lpstr>
      <vt:lpstr>PowerPoint Presentation</vt:lpstr>
      <vt:lpstr>Biology</vt:lpstr>
      <vt:lpstr>COMPARING DROUGHT RESPONSE IN TWO RIPARIAN SPECIES, AMERICAN SYCAMORE AND BLACK WILLOW, FOR USE IN RIPARIAN RESTORATION Joshua Hashemi, Chelsea Harris, Rueben Hilliard, Gage Allred, Paula Jackson Department of Biology and Physics Kennesaw State University 1000 Chastain Road, Kennesaw, GA 30144 </vt:lpstr>
      <vt:lpstr>Engineering</vt:lpstr>
      <vt:lpstr>INVESTIGATING PARAMETRIC, ANALYTICAL, AND EXPERIMENTAL ENGINE CYCLE ANALYSIS ON THE DGEN 380 Christopher D. Roper, Skyler Bagley, Adeel Khalid, Department of Systems and Industrial Engineering, Kennesaw State University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NCUR 2019 Update</dc:title>
  <dc:creator>Amy Buddie</dc:creator>
  <cp:lastModifiedBy>Amy Buddie</cp:lastModifiedBy>
  <cp:revision>145</cp:revision>
  <dcterms:created xsi:type="dcterms:W3CDTF">2018-01-04T22:40:56Z</dcterms:created>
  <dcterms:modified xsi:type="dcterms:W3CDTF">2018-11-14T00:35:36Z</dcterms:modified>
</cp:coreProperties>
</file>